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handoutMasterIdLst>
    <p:handoutMasterId r:id="rId44"/>
  </p:handoutMasterIdLst>
  <p:sldIdLst>
    <p:sldId id="256" r:id="rId5"/>
    <p:sldId id="310" r:id="rId6"/>
    <p:sldId id="257" r:id="rId7"/>
    <p:sldId id="258" r:id="rId8"/>
    <p:sldId id="266" r:id="rId9"/>
    <p:sldId id="311" r:id="rId10"/>
    <p:sldId id="268" r:id="rId11"/>
    <p:sldId id="269" r:id="rId12"/>
    <p:sldId id="270" r:id="rId13"/>
    <p:sldId id="271" r:id="rId14"/>
    <p:sldId id="296" r:id="rId15"/>
    <p:sldId id="312" r:id="rId16"/>
    <p:sldId id="272" r:id="rId17"/>
    <p:sldId id="274" r:id="rId18"/>
    <p:sldId id="275" r:id="rId19"/>
    <p:sldId id="279" r:id="rId20"/>
    <p:sldId id="281" r:id="rId21"/>
    <p:sldId id="299" r:id="rId22"/>
    <p:sldId id="283" r:id="rId23"/>
    <p:sldId id="280" r:id="rId24"/>
    <p:sldId id="278" r:id="rId25"/>
    <p:sldId id="286" r:id="rId26"/>
    <p:sldId id="273" r:id="rId27"/>
    <p:sldId id="288" r:id="rId28"/>
    <p:sldId id="287" r:id="rId29"/>
    <p:sldId id="289" r:id="rId30"/>
    <p:sldId id="302" r:id="rId31"/>
    <p:sldId id="305" r:id="rId32"/>
    <p:sldId id="306" r:id="rId33"/>
    <p:sldId id="308" r:id="rId34"/>
    <p:sldId id="309" r:id="rId35"/>
    <p:sldId id="307" r:id="rId36"/>
    <p:sldId id="295" r:id="rId37"/>
    <p:sldId id="292" r:id="rId38"/>
    <p:sldId id="300" r:id="rId39"/>
    <p:sldId id="301" r:id="rId40"/>
    <p:sldId id="265" r:id="rId41"/>
    <p:sldId id="261" r:id="rId42"/>
  </p:sldIdLst>
  <p:sldSz cx="12192000" cy="6858000"/>
  <p:notesSz cx="6950075" cy="9236075"/>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2" autoAdjust="0"/>
    <p:restoredTop sz="96926" autoAdjust="0"/>
  </p:normalViewPr>
  <p:slideViewPr>
    <p:cSldViewPr>
      <p:cViewPr varScale="1">
        <p:scale>
          <a:sx n="58" d="100"/>
          <a:sy n="58" d="100"/>
        </p:scale>
        <p:origin x="67" y="16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23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New Housing Distribution by Growth Area </a:t>
            </a:r>
          </a:p>
          <a:p>
            <a:pPr>
              <a:defRPr>
                <a:latin typeface="Arial" panose="020B0604020202020204" pitchFamily="34" charset="0"/>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(Year 2040)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Charts!$B$31:$B$33</c:f>
              <c:strCache>
                <c:ptCount val="3"/>
                <c:pt idx="0">
                  <c:v>New Housing Distribution by Growth Area (Year 2040)</c:v>
                </c:pt>
                <c:pt idx="2">
                  <c:v>Year 2040</c:v>
                </c:pt>
              </c:strCache>
            </c:strRef>
          </c:tx>
          <c:spPr>
            <a:solidFill>
              <a:schemeClr val="accent1"/>
            </a:solidFill>
            <a:ln>
              <a:noFill/>
            </a:ln>
            <a:effectLst/>
          </c:spPr>
          <c:invertIfNegative val="0"/>
          <c:dPt>
            <c:idx val="0"/>
            <c:invertIfNegative val="0"/>
            <c:bubble3D val="0"/>
            <c:spPr>
              <a:solidFill>
                <a:srgbClr val="894444"/>
              </a:solidFill>
              <a:ln>
                <a:noFill/>
              </a:ln>
              <a:effectLst/>
            </c:spPr>
            <c:extLst>
              <c:ext xmlns:c16="http://schemas.microsoft.com/office/drawing/2014/chart" uri="{C3380CC4-5D6E-409C-BE32-E72D297353CC}">
                <c16:uniqueId val="{00000001-5AAA-453E-847F-76121B2BD187}"/>
              </c:ext>
            </c:extLst>
          </c:dPt>
          <c:dPt>
            <c:idx val="1"/>
            <c:invertIfNegative val="0"/>
            <c:bubble3D val="0"/>
            <c:spPr>
              <a:solidFill>
                <a:srgbClr val="E1E1E1"/>
              </a:solidFill>
              <a:ln>
                <a:noFill/>
              </a:ln>
              <a:effectLst/>
            </c:spPr>
            <c:extLst>
              <c:ext xmlns:c16="http://schemas.microsoft.com/office/drawing/2014/chart" uri="{C3380CC4-5D6E-409C-BE32-E72D297353CC}">
                <c16:uniqueId val="{00000003-5AAA-453E-847F-76121B2BD187}"/>
              </c:ext>
            </c:extLst>
          </c:dPt>
          <c:dPt>
            <c:idx val="2"/>
            <c:invertIfNegative val="0"/>
            <c:bubble3D val="0"/>
            <c:spPr>
              <a:solidFill>
                <a:srgbClr val="DF73FF"/>
              </a:solidFill>
              <a:ln>
                <a:noFill/>
              </a:ln>
              <a:effectLst/>
            </c:spPr>
            <c:extLst>
              <c:ext xmlns:c16="http://schemas.microsoft.com/office/drawing/2014/chart" uri="{C3380CC4-5D6E-409C-BE32-E72D297353CC}">
                <c16:uniqueId val="{00000005-5AAA-453E-847F-76121B2BD187}"/>
              </c:ext>
            </c:extLst>
          </c:dPt>
          <c:dPt>
            <c:idx val="3"/>
            <c:invertIfNegative val="0"/>
            <c:bubble3D val="0"/>
            <c:spPr>
              <a:solidFill>
                <a:srgbClr val="FFD37F"/>
              </a:solidFill>
              <a:ln>
                <a:noFill/>
              </a:ln>
              <a:effectLst/>
            </c:spPr>
            <c:extLst>
              <c:ext xmlns:c16="http://schemas.microsoft.com/office/drawing/2014/chart" uri="{C3380CC4-5D6E-409C-BE32-E72D297353CC}">
                <c16:uniqueId val="{00000007-5AAA-453E-847F-76121B2BD187}"/>
              </c:ext>
            </c:extLst>
          </c:dPt>
          <c:dPt>
            <c:idx val="4"/>
            <c:invertIfNegative val="0"/>
            <c:bubble3D val="0"/>
            <c:spPr>
              <a:solidFill>
                <a:srgbClr val="D3FFBE"/>
              </a:solidFill>
              <a:ln>
                <a:noFill/>
              </a:ln>
              <a:effectLst/>
            </c:spPr>
            <c:extLst>
              <c:ext xmlns:c16="http://schemas.microsoft.com/office/drawing/2014/chart" uri="{C3380CC4-5D6E-409C-BE32-E72D297353CC}">
                <c16:uniqueId val="{00000009-5AAA-453E-847F-76121B2BD187}"/>
              </c:ext>
            </c:extLst>
          </c:dPt>
          <c:cat>
            <c:strRef>
              <c:f>Charts!$A$34:$A$38</c:f>
              <c:strCache>
                <c:ptCount val="5"/>
                <c:pt idx="0">
                  <c:v>Urban Center and Corridor</c:v>
                </c:pt>
                <c:pt idx="1">
                  <c:v>Established</c:v>
                </c:pt>
                <c:pt idx="2">
                  <c:v>New</c:v>
                </c:pt>
                <c:pt idx="3">
                  <c:v>Rural</c:v>
                </c:pt>
                <c:pt idx="4">
                  <c:v>Agricultural, Grazing, and Forestry</c:v>
                </c:pt>
              </c:strCache>
            </c:strRef>
          </c:cat>
          <c:val>
            <c:numRef>
              <c:f>Charts!$B$34:$B$38</c:f>
              <c:numCache>
                <c:formatCode>0%</c:formatCode>
                <c:ptCount val="5"/>
                <c:pt idx="0">
                  <c:v>5.8871499179469912E-2</c:v>
                </c:pt>
                <c:pt idx="1">
                  <c:v>0.55505224614201398</c:v>
                </c:pt>
                <c:pt idx="2">
                  <c:v>0.29933060426461477</c:v>
                </c:pt>
                <c:pt idx="3">
                  <c:v>6.406799094672036E-2</c:v>
                </c:pt>
                <c:pt idx="4">
                  <c:v>2.2677659467180949E-2</c:v>
                </c:pt>
              </c:numCache>
            </c:numRef>
          </c:val>
          <c:extLst>
            <c:ext xmlns:c16="http://schemas.microsoft.com/office/drawing/2014/chart" uri="{C3380CC4-5D6E-409C-BE32-E72D297353CC}">
              <c16:uniqueId val="{0000000A-5AAA-453E-847F-76121B2BD187}"/>
            </c:ext>
          </c:extLst>
        </c:ser>
        <c:dLbls>
          <c:showLegendKey val="0"/>
          <c:showVal val="0"/>
          <c:showCatName val="0"/>
          <c:showSerName val="0"/>
          <c:showPercent val="0"/>
          <c:showBubbleSize val="0"/>
        </c:dLbls>
        <c:gapWidth val="182"/>
        <c:axId val="383975424"/>
        <c:axId val="383975752"/>
      </c:barChart>
      <c:catAx>
        <c:axId val="383975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3975752"/>
        <c:crosses val="autoZero"/>
        <c:auto val="1"/>
        <c:lblAlgn val="ctr"/>
        <c:lblOffset val="100"/>
        <c:noMultiLvlLbl val="0"/>
      </c:catAx>
      <c:valAx>
        <c:axId val="383975752"/>
        <c:scaling>
          <c:orientation val="minMax"/>
        </c:scaling>
        <c:delete val="0"/>
        <c:axPos val="t"/>
        <c:majorGridlines>
          <c:spPr>
            <a:ln w="9525" cap="flat" cmpd="sng" algn="ctr">
              <a:solidFill>
                <a:schemeClr val="bg2">
                  <a:lumMod val="60000"/>
                  <a:lumOff val="40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397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New Employment Distribution by Growth Area </a:t>
            </a:r>
          </a:p>
          <a:p>
            <a:pPr>
              <a:defRPr>
                <a:latin typeface="Arial" panose="020B0604020202020204" pitchFamily="34" charset="0"/>
                <a:cs typeface="Arial" panose="020B0604020202020204" pitchFamily="34" charset="0"/>
              </a:defRPr>
            </a:pPr>
            <a:r>
              <a:rPr lang="en-US" dirty="0">
                <a:solidFill>
                  <a:schemeClr val="tx1"/>
                </a:solidFill>
                <a:latin typeface="Arial" panose="020B0604020202020204" pitchFamily="34" charset="0"/>
                <a:cs typeface="Arial" panose="020B0604020202020204" pitchFamily="34" charset="0"/>
              </a:rPr>
              <a:t>(Year 2040)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bar"/>
        <c:grouping val="clustered"/>
        <c:varyColors val="0"/>
        <c:ser>
          <c:idx val="0"/>
          <c:order val="0"/>
          <c:tx>
            <c:strRef>
              <c:f>Charts!$B$42:$B$44</c:f>
              <c:strCache>
                <c:ptCount val="3"/>
                <c:pt idx="0">
                  <c:v>New Employment Distribution by Growth Area (Year 2040)</c:v>
                </c:pt>
                <c:pt idx="2">
                  <c:v>Year 2040</c:v>
                </c:pt>
              </c:strCache>
            </c:strRef>
          </c:tx>
          <c:spPr>
            <a:solidFill>
              <a:schemeClr val="accent1"/>
            </a:solidFill>
            <a:ln>
              <a:noFill/>
            </a:ln>
            <a:effectLst/>
          </c:spPr>
          <c:invertIfNegative val="0"/>
          <c:dPt>
            <c:idx val="0"/>
            <c:invertIfNegative val="0"/>
            <c:bubble3D val="0"/>
            <c:spPr>
              <a:solidFill>
                <a:srgbClr val="894444"/>
              </a:solidFill>
              <a:ln>
                <a:noFill/>
              </a:ln>
              <a:effectLst/>
            </c:spPr>
            <c:extLst>
              <c:ext xmlns:c16="http://schemas.microsoft.com/office/drawing/2014/chart" uri="{C3380CC4-5D6E-409C-BE32-E72D297353CC}">
                <c16:uniqueId val="{00000001-08CA-43E6-97E1-BF30F646AFD7}"/>
              </c:ext>
            </c:extLst>
          </c:dPt>
          <c:dPt>
            <c:idx val="1"/>
            <c:invertIfNegative val="0"/>
            <c:bubble3D val="0"/>
            <c:spPr>
              <a:solidFill>
                <a:srgbClr val="E1E1E1"/>
              </a:solidFill>
              <a:ln>
                <a:noFill/>
              </a:ln>
              <a:effectLst/>
            </c:spPr>
            <c:extLst>
              <c:ext xmlns:c16="http://schemas.microsoft.com/office/drawing/2014/chart" uri="{C3380CC4-5D6E-409C-BE32-E72D297353CC}">
                <c16:uniqueId val="{00000003-08CA-43E6-97E1-BF30F646AFD7}"/>
              </c:ext>
            </c:extLst>
          </c:dPt>
          <c:dPt>
            <c:idx val="2"/>
            <c:invertIfNegative val="0"/>
            <c:bubble3D val="0"/>
            <c:spPr>
              <a:solidFill>
                <a:srgbClr val="DF73FF"/>
              </a:solidFill>
              <a:ln>
                <a:noFill/>
              </a:ln>
              <a:effectLst/>
            </c:spPr>
            <c:extLst>
              <c:ext xmlns:c16="http://schemas.microsoft.com/office/drawing/2014/chart" uri="{C3380CC4-5D6E-409C-BE32-E72D297353CC}">
                <c16:uniqueId val="{00000005-08CA-43E6-97E1-BF30F646AFD7}"/>
              </c:ext>
            </c:extLst>
          </c:dPt>
          <c:dPt>
            <c:idx val="3"/>
            <c:invertIfNegative val="0"/>
            <c:bubble3D val="0"/>
            <c:spPr>
              <a:solidFill>
                <a:srgbClr val="FFD37F"/>
              </a:solidFill>
              <a:ln>
                <a:noFill/>
              </a:ln>
              <a:effectLst/>
            </c:spPr>
            <c:extLst>
              <c:ext xmlns:c16="http://schemas.microsoft.com/office/drawing/2014/chart" uri="{C3380CC4-5D6E-409C-BE32-E72D297353CC}">
                <c16:uniqueId val="{00000007-08CA-43E6-97E1-BF30F646AFD7}"/>
              </c:ext>
            </c:extLst>
          </c:dPt>
          <c:dPt>
            <c:idx val="4"/>
            <c:invertIfNegative val="0"/>
            <c:bubble3D val="0"/>
            <c:spPr>
              <a:solidFill>
                <a:srgbClr val="D3FFBE"/>
              </a:solidFill>
              <a:ln>
                <a:noFill/>
              </a:ln>
              <a:effectLst/>
            </c:spPr>
            <c:extLst>
              <c:ext xmlns:c16="http://schemas.microsoft.com/office/drawing/2014/chart" uri="{C3380CC4-5D6E-409C-BE32-E72D297353CC}">
                <c16:uniqueId val="{00000009-08CA-43E6-97E1-BF30F646AFD7}"/>
              </c:ext>
            </c:extLst>
          </c:dPt>
          <c:cat>
            <c:strRef>
              <c:f>Charts!$A$45:$A$49</c:f>
              <c:strCache>
                <c:ptCount val="5"/>
                <c:pt idx="0">
                  <c:v>Urban Center and Corridor</c:v>
                </c:pt>
                <c:pt idx="1">
                  <c:v>Established</c:v>
                </c:pt>
                <c:pt idx="2">
                  <c:v>New</c:v>
                </c:pt>
                <c:pt idx="3">
                  <c:v>Rural</c:v>
                </c:pt>
                <c:pt idx="4">
                  <c:v>Agricultural, Grazing, and Forestry</c:v>
                </c:pt>
              </c:strCache>
            </c:strRef>
          </c:cat>
          <c:val>
            <c:numRef>
              <c:f>Charts!$B$45:$B$49</c:f>
              <c:numCache>
                <c:formatCode>0%</c:formatCode>
                <c:ptCount val="5"/>
                <c:pt idx="0">
                  <c:v>0.26443323193697199</c:v>
                </c:pt>
                <c:pt idx="1">
                  <c:v>0.59563681445934691</c:v>
                </c:pt>
                <c:pt idx="2">
                  <c:v>0.10481574975257675</c:v>
                </c:pt>
                <c:pt idx="3">
                  <c:v>2.9461082931244328E-2</c:v>
                </c:pt>
                <c:pt idx="4">
                  <c:v>5.6531209198605525E-3</c:v>
                </c:pt>
              </c:numCache>
            </c:numRef>
          </c:val>
          <c:extLst>
            <c:ext xmlns:c16="http://schemas.microsoft.com/office/drawing/2014/chart" uri="{C3380CC4-5D6E-409C-BE32-E72D297353CC}">
              <c16:uniqueId val="{0000000A-08CA-43E6-97E1-BF30F646AFD7}"/>
            </c:ext>
          </c:extLst>
        </c:ser>
        <c:dLbls>
          <c:showLegendKey val="0"/>
          <c:showVal val="0"/>
          <c:showCatName val="0"/>
          <c:showSerName val="0"/>
          <c:showPercent val="0"/>
          <c:showBubbleSize val="0"/>
        </c:dLbls>
        <c:gapWidth val="182"/>
        <c:axId val="383975424"/>
        <c:axId val="383975752"/>
      </c:barChart>
      <c:catAx>
        <c:axId val="38397542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3975752"/>
        <c:crosses val="autoZero"/>
        <c:auto val="1"/>
        <c:lblAlgn val="ctr"/>
        <c:lblOffset val="100"/>
        <c:noMultiLvlLbl val="0"/>
      </c:catAx>
      <c:valAx>
        <c:axId val="383975752"/>
        <c:scaling>
          <c:orientation val="minMax"/>
        </c:scaling>
        <c:delete val="0"/>
        <c:axPos val="t"/>
        <c:majorGridlines>
          <c:spPr>
            <a:ln w="9525" cap="flat" cmpd="sng" algn="ctr">
              <a:solidFill>
                <a:schemeClr val="bg2">
                  <a:lumMod val="60000"/>
                  <a:lumOff val="40000"/>
                </a:schemeClr>
              </a:solidFill>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383975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95000"/>
                    <a:lumOff val="5000"/>
                  </a:schemeClr>
                </a:solidFill>
                <a:latin typeface="+mn-lt"/>
                <a:ea typeface="+mn-ea"/>
                <a:cs typeface="+mn-cs"/>
              </a:defRPr>
            </a:pPr>
            <a:r>
              <a:rPr lang="en-US"/>
              <a:t>Jobs to Housing Ratio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95000"/>
                  <a:lumOff val="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cat>
            <c:strRef>
              <c:f>Charts!$A$114:$A$124</c:f>
              <c:strCache>
                <c:ptCount val="11"/>
                <c:pt idx="0">
                  <c:v>Year 1990</c:v>
                </c:pt>
                <c:pt idx="1">
                  <c:v>Year 1995</c:v>
                </c:pt>
                <c:pt idx="2">
                  <c:v>Year 2000</c:v>
                </c:pt>
                <c:pt idx="3">
                  <c:v>Year 2005</c:v>
                </c:pt>
                <c:pt idx="4">
                  <c:v>Year 2010</c:v>
                </c:pt>
                <c:pt idx="5">
                  <c:v>Year 2018</c:v>
                </c:pt>
                <c:pt idx="6">
                  <c:v>Year 2020</c:v>
                </c:pt>
                <c:pt idx="7">
                  <c:v>Year 2025</c:v>
                </c:pt>
                <c:pt idx="8">
                  <c:v>Year 2030</c:v>
                </c:pt>
                <c:pt idx="9">
                  <c:v>Year 2035</c:v>
                </c:pt>
                <c:pt idx="10">
                  <c:v>Year 2040</c:v>
                </c:pt>
              </c:strCache>
            </c:strRef>
          </c:cat>
          <c:val>
            <c:numRef>
              <c:f>Charts!$B$114:$B$124</c:f>
              <c:numCache>
                <c:formatCode>General</c:formatCode>
                <c:ptCount val="11"/>
                <c:pt idx="0">
                  <c:v>0.76</c:v>
                </c:pt>
                <c:pt idx="1">
                  <c:v>0.75</c:v>
                </c:pt>
                <c:pt idx="2">
                  <c:v>0.83</c:v>
                </c:pt>
                <c:pt idx="3">
                  <c:v>0.81</c:v>
                </c:pt>
                <c:pt idx="4">
                  <c:v>0.74</c:v>
                </c:pt>
                <c:pt idx="5">
                  <c:v>0.83</c:v>
                </c:pt>
                <c:pt idx="6">
                  <c:v>0.96</c:v>
                </c:pt>
                <c:pt idx="7">
                  <c:v>0.86</c:v>
                </c:pt>
                <c:pt idx="8">
                  <c:v>0.8</c:v>
                </c:pt>
                <c:pt idx="9">
                  <c:v>0.8</c:v>
                </c:pt>
                <c:pt idx="10">
                  <c:v>0.8</c:v>
                </c:pt>
              </c:numCache>
            </c:numRef>
          </c:val>
          <c:extLst>
            <c:ext xmlns:c16="http://schemas.microsoft.com/office/drawing/2014/chart" uri="{C3380CC4-5D6E-409C-BE32-E72D297353CC}">
              <c16:uniqueId val="{00000000-8B01-4495-82F2-0616819C5C92}"/>
            </c:ext>
          </c:extLst>
        </c:ser>
        <c:dLbls>
          <c:showLegendKey val="0"/>
          <c:showVal val="0"/>
          <c:showCatName val="0"/>
          <c:showSerName val="0"/>
          <c:showPercent val="0"/>
          <c:showBubbleSize val="0"/>
        </c:dLbls>
        <c:gapWidth val="219"/>
        <c:overlap val="-27"/>
        <c:axId val="400801000"/>
        <c:axId val="400801392"/>
      </c:barChart>
      <c:catAx>
        <c:axId val="4008010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crossAx val="400801392"/>
        <c:crosses val="autoZero"/>
        <c:auto val="1"/>
        <c:lblAlgn val="ctr"/>
        <c:lblOffset val="100"/>
        <c:noMultiLvlLbl val="0"/>
      </c:catAx>
      <c:valAx>
        <c:axId val="400801392"/>
        <c:scaling>
          <c:orientation val="minMax"/>
        </c:scaling>
        <c:delete val="0"/>
        <c:axPos val="l"/>
        <c:majorGridlines>
          <c:spPr>
            <a:ln w="9525" cap="flat" cmpd="sng" algn="ctr">
              <a:solidFill>
                <a:schemeClr val="bg2">
                  <a:lumMod val="7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crossAx val="400801000"/>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tx2">
              <a:lumMod val="95000"/>
              <a:lumOff val="5000"/>
            </a:schemeClr>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95000"/>
                    <a:lumOff val="5000"/>
                  </a:schemeClr>
                </a:solidFill>
                <a:latin typeface="+mn-lt"/>
                <a:ea typeface="+mn-ea"/>
                <a:cs typeface="+mn-cs"/>
              </a:defRPr>
            </a:pPr>
            <a:r>
              <a:rPr lang="en-US" dirty="0"/>
              <a:t>New Housing Mix -</a:t>
            </a:r>
            <a:r>
              <a:rPr lang="en-US" baseline="0" dirty="0"/>
              <a:t> </a:t>
            </a:r>
            <a:r>
              <a:rPr lang="en-US" dirty="0"/>
              <a:t>Year 2040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95000"/>
                  <a:lumOff val="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Charts!$B$29</c:f>
              <c:strCache>
                <c:ptCount val="1"/>
                <c:pt idx="0">
                  <c:v>2016 RTP/SCS</c:v>
                </c:pt>
              </c:strCache>
            </c:strRef>
          </c:tx>
          <c:spPr>
            <a:solidFill>
              <a:srgbClr val="0070C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Charts!$A$30:$A$31</c:f>
              <c:strCache>
                <c:ptCount val="2"/>
                <c:pt idx="0">
                  <c:v>Single Family Housing</c:v>
                </c:pt>
                <c:pt idx="1">
                  <c:v>Multi-Family Housing</c:v>
                </c:pt>
              </c:strCache>
            </c:strRef>
          </c:cat>
          <c:val>
            <c:numRef>
              <c:f>Charts!$B$30:$B$31</c:f>
              <c:numCache>
                <c:formatCode>0%</c:formatCode>
                <c:ptCount val="2"/>
                <c:pt idx="0">
                  <c:v>0.72</c:v>
                </c:pt>
                <c:pt idx="1">
                  <c:v>0.28000000000000003</c:v>
                </c:pt>
              </c:numCache>
            </c:numRef>
          </c:val>
          <c:extLst>
            <c:ext xmlns:c16="http://schemas.microsoft.com/office/drawing/2014/chart" uri="{C3380CC4-5D6E-409C-BE32-E72D297353CC}">
              <c16:uniqueId val="{00000000-3C0E-475E-A3FB-ADD421809D75}"/>
            </c:ext>
          </c:extLst>
        </c:ser>
        <c:ser>
          <c:idx val="1"/>
          <c:order val="1"/>
          <c:tx>
            <c:strRef>
              <c:f>Charts!$C$29</c:f>
              <c:strCache>
                <c:ptCount val="1"/>
                <c:pt idx="0">
                  <c:v>2020 RTP/SCS</c:v>
                </c:pt>
              </c:strCache>
            </c:strRef>
          </c:tx>
          <c:spPr>
            <a:solidFill>
              <a:srgbClr val="92D050"/>
            </a:solidFill>
            <a:ln>
              <a:noFill/>
            </a:ln>
            <a:effectLst/>
          </c:spPr>
          <c:invertIfNegative val="0"/>
          <c:dLbls>
            <c:spPr>
              <a:noFill/>
              <a:ln>
                <a:noFill/>
              </a:ln>
              <a:effectLst/>
            </c:spPr>
            <c:txPr>
              <a:bodyPr rot="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Charts!$A$30:$A$31</c:f>
              <c:strCache>
                <c:ptCount val="2"/>
                <c:pt idx="0">
                  <c:v>Single Family Housing</c:v>
                </c:pt>
                <c:pt idx="1">
                  <c:v>Multi-Family Housing</c:v>
                </c:pt>
              </c:strCache>
            </c:strRef>
          </c:cat>
          <c:val>
            <c:numRef>
              <c:f>Charts!$C$30:$C$31</c:f>
              <c:numCache>
                <c:formatCode>0%</c:formatCode>
                <c:ptCount val="2"/>
                <c:pt idx="0">
                  <c:v>0.69</c:v>
                </c:pt>
                <c:pt idx="1">
                  <c:v>0.31</c:v>
                </c:pt>
              </c:numCache>
            </c:numRef>
          </c:val>
          <c:extLst>
            <c:ext xmlns:c16="http://schemas.microsoft.com/office/drawing/2014/chart" uri="{C3380CC4-5D6E-409C-BE32-E72D297353CC}">
              <c16:uniqueId val="{00000001-3C0E-475E-A3FB-ADD421809D75}"/>
            </c:ext>
          </c:extLst>
        </c:ser>
        <c:dLbls>
          <c:showLegendKey val="0"/>
          <c:showVal val="0"/>
          <c:showCatName val="0"/>
          <c:showSerName val="0"/>
          <c:showPercent val="0"/>
          <c:showBubbleSize val="0"/>
        </c:dLbls>
        <c:gapWidth val="150"/>
        <c:overlap val="100"/>
        <c:axId val="767149768"/>
        <c:axId val="767150096"/>
      </c:barChart>
      <c:catAx>
        <c:axId val="767149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crossAx val="767150096"/>
        <c:crosses val="autoZero"/>
        <c:auto val="1"/>
        <c:lblAlgn val="ctr"/>
        <c:lblOffset val="100"/>
        <c:noMultiLvlLbl val="0"/>
      </c:catAx>
      <c:valAx>
        <c:axId val="767150096"/>
        <c:scaling>
          <c:orientation val="minMax"/>
        </c:scaling>
        <c:delete val="0"/>
        <c:axPos val="b"/>
        <c:majorGridlines>
          <c:spPr>
            <a:ln w="9525" cap="flat" cmpd="sng" algn="ctr">
              <a:solidFill>
                <a:schemeClr val="bg2">
                  <a:lumMod val="60000"/>
                  <a:lumOff val="4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crossAx val="767149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tx2">
              <a:lumMod val="95000"/>
              <a:lumOff val="5000"/>
            </a:schemeClr>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lumMod val="95000"/>
                    <a:lumOff val="5000"/>
                  </a:schemeClr>
                </a:solidFill>
                <a:latin typeface="+mn-lt"/>
                <a:ea typeface="+mn-ea"/>
                <a:cs typeface="+mn-cs"/>
              </a:defRPr>
            </a:pPr>
            <a:r>
              <a:rPr lang="en-US"/>
              <a:t>BCAG Regional Growth - Year 2040</a:t>
            </a:r>
          </a:p>
          <a:p>
            <a:pPr>
              <a:defRPr/>
            </a:pPr>
            <a:r>
              <a:rPr lang="en-US"/>
              <a:t>(thousands)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lumMod val="95000"/>
                  <a:lumOff val="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Charts!$B$5</c:f>
              <c:strCache>
                <c:ptCount val="1"/>
                <c:pt idx="0">
                  <c:v>2016 RTP/SCS</c:v>
                </c:pt>
              </c:strCache>
            </c:strRef>
          </c:tx>
          <c:spPr>
            <a:solidFill>
              <a:srgbClr val="0070C0"/>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Charts!$A$6:$A$8</c:f>
              <c:strCache>
                <c:ptCount val="3"/>
                <c:pt idx="0">
                  <c:v>Population</c:v>
                </c:pt>
                <c:pt idx="1">
                  <c:v>Housing</c:v>
                </c:pt>
                <c:pt idx="2">
                  <c:v>Employees</c:v>
                </c:pt>
              </c:strCache>
            </c:strRef>
          </c:cat>
          <c:val>
            <c:numRef>
              <c:f>Charts!$B$6:$B$8</c:f>
              <c:numCache>
                <c:formatCode>#,##0</c:formatCode>
                <c:ptCount val="3"/>
                <c:pt idx="0">
                  <c:v>319</c:v>
                </c:pt>
                <c:pt idx="1">
                  <c:v>139</c:v>
                </c:pt>
                <c:pt idx="2">
                  <c:v>114</c:v>
                </c:pt>
              </c:numCache>
            </c:numRef>
          </c:val>
          <c:extLst>
            <c:ext xmlns:c16="http://schemas.microsoft.com/office/drawing/2014/chart" uri="{C3380CC4-5D6E-409C-BE32-E72D297353CC}">
              <c16:uniqueId val="{00000000-E92A-4681-B5B5-D3B7B709F09A}"/>
            </c:ext>
          </c:extLst>
        </c:ser>
        <c:ser>
          <c:idx val="1"/>
          <c:order val="1"/>
          <c:tx>
            <c:strRef>
              <c:f>Charts!$C$5</c:f>
              <c:strCache>
                <c:ptCount val="1"/>
                <c:pt idx="0">
                  <c:v>2020 RTP/SCS</c:v>
                </c:pt>
              </c:strCache>
            </c:strRef>
          </c:tx>
          <c:spPr>
            <a:solidFill>
              <a:srgbClr val="92D050"/>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Charts!$A$6:$A$8</c:f>
              <c:strCache>
                <c:ptCount val="3"/>
                <c:pt idx="0">
                  <c:v>Population</c:v>
                </c:pt>
                <c:pt idx="1">
                  <c:v>Housing</c:v>
                </c:pt>
                <c:pt idx="2">
                  <c:v>Employees</c:v>
                </c:pt>
              </c:strCache>
            </c:strRef>
          </c:cat>
          <c:val>
            <c:numRef>
              <c:f>Charts!$C$6:$C$8</c:f>
              <c:numCache>
                <c:formatCode>#,##0</c:formatCode>
                <c:ptCount val="3"/>
                <c:pt idx="0">
                  <c:v>266</c:v>
                </c:pt>
                <c:pt idx="1">
                  <c:v>115</c:v>
                </c:pt>
                <c:pt idx="2">
                  <c:v>92</c:v>
                </c:pt>
              </c:numCache>
            </c:numRef>
          </c:val>
          <c:extLst>
            <c:ext xmlns:c16="http://schemas.microsoft.com/office/drawing/2014/chart" uri="{C3380CC4-5D6E-409C-BE32-E72D297353CC}">
              <c16:uniqueId val="{00000001-E92A-4681-B5B5-D3B7B709F09A}"/>
            </c:ext>
          </c:extLst>
        </c:ser>
        <c:dLbls>
          <c:dLblPos val="outEnd"/>
          <c:showLegendKey val="0"/>
          <c:showVal val="1"/>
          <c:showCatName val="0"/>
          <c:showSerName val="0"/>
          <c:showPercent val="0"/>
          <c:showBubbleSize val="0"/>
        </c:dLbls>
        <c:gapWidth val="219"/>
        <c:overlap val="-27"/>
        <c:axId val="197231344"/>
        <c:axId val="197231736"/>
      </c:barChart>
      <c:catAx>
        <c:axId val="1972313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crossAx val="197231736"/>
        <c:crosses val="autoZero"/>
        <c:auto val="1"/>
        <c:lblAlgn val="ctr"/>
        <c:lblOffset val="100"/>
        <c:noMultiLvlLbl val="0"/>
      </c:catAx>
      <c:valAx>
        <c:axId val="197231736"/>
        <c:scaling>
          <c:orientation val="minMax"/>
        </c:scaling>
        <c:delete val="0"/>
        <c:axPos val="l"/>
        <c:majorGridlines>
          <c:spPr>
            <a:ln w="9525" cap="flat" cmpd="sng" algn="ctr">
              <a:solidFill>
                <a:schemeClr val="bg2">
                  <a:lumMod val="40000"/>
                  <a:lumOff val="6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crossAx val="1972313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lumMod val="95000"/>
                  <a:lumOff val="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solidFill>
            <a:schemeClr val="tx2">
              <a:lumMod val="95000"/>
              <a:lumOff val="5000"/>
            </a:schemeClr>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t" anchorCtr="0" compatLnSpc="1">
            <a:prstTxWarp prst="textNoShape">
              <a:avLst/>
            </a:prstTxWarp>
          </a:bodyPr>
          <a:lstStyle>
            <a:lvl1pPr eaLnBrk="0" hangingPunct="0">
              <a:defRPr sz="1200"/>
            </a:lvl1pPr>
          </a:lstStyle>
          <a:p>
            <a:endParaRPr lang="en-US"/>
          </a:p>
        </p:txBody>
      </p:sp>
      <p:sp>
        <p:nvSpPr>
          <p:cNvPr id="17411" name="Rectangle 3"/>
          <p:cNvSpPr>
            <a:spLocks noGrp="1" noChangeArrowheads="1"/>
          </p:cNvSpPr>
          <p:nvPr>
            <p:ph type="dt" sz="quarter" idx="1"/>
          </p:nvPr>
        </p:nvSpPr>
        <p:spPr bwMode="auto">
          <a:xfrm>
            <a:off x="3938378" y="0"/>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t" anchorCtr="0" compatLnSpc="1">
            <a:prstTxWarp prst="textNoShape">
              <a:avLst/>
            </a:prstTxWarp>
          </a:bodyPr>
          <a:lstStyle>
            <a:lvl1pPr algn="r" eaLnBrk="0" hangingPunct="0">
              <a:defRPr sz="1200"/>
            </a:lvl1pPr>
          </a:lstStyle>
          <a:p>
            <a:endParaRPr lang="en-US"/>
          </a:p>
        </p:txBody>
      </p:sp>
      <p:sp>
        <p:nvSpPr>
          <p:cNvPr id="17412" name="Rectangle 4"/>
          <p:cNvSpPr>
            <a:spLocks noGrp="1" noChangeArrowheads="1"/>
          </p:cNvSpPr>
          <p:nvPr>
            <p:ph type="ftr" sz="quarter" idx="2"/>
          </p:nvPr>
        </p:nvSpPr>
        <p:spPr bwMode="auto">
          <a:xfrm>
            <a:off x="0" y="8774271"/>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b" anchorCtr="0" compatLnSpc="1">
            <a:prstTxWarp prst="textNoShape">
              <a:avLst/>
            </a:prstTxWarp>
          </a:bodyPr>
          <a:lstStyle>
            <a:lvl1pPr eaLnBrk="0" hangingPunct="0">
              <a:defRPr sz="1200"/>
            </a:lvl1pPr>
          </a:lstStyle>
          <a:p>
            <a:endParaRPr lang="en-US"/>
          </a:p>
        </p:txBody>
      </p:sp>
      <p:sp>
        <p:nvSpPr>
          <p:cNvPr id="17413" name="Rectangle 5"/>
          <p:cNvSpPr>
            <a:spLocks noGrp="1" noChangeArrowheads="1"/>
          </p:cNvSpPr>
          <p:nvPr>
            <p:ph type="sldNum" sz="quarter" idx="3"/>
          </p:nvPr>
        </p:nvSpPr>
        <p:spPr bwMode="auto">
          <a:xfrm>
            <a:off x="3938378" y="8774271"/>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b" anchorCtr="0" compatLnSpc="1">
            <a:prstTxWarp prst="textNoShape">
              <a:avLst/>
            </a:prstTxWarp>
          </a:bodyPr>
          <a:lstStyle>
            <a:lvl1pPr algn="r" eaLnBrk="0" hangingPunct="0">
              <a:defRPr sz="1200"/>
            </a:lvl1pPr>
          </a:lstStyle>
          <a:p>
            <a:fld id="{DAD729F9-6B76-4B13-881D-0EFB0137B0CF}" type="slidenum">
              <a:rPr lang="en-US"/>
              <a:pPr/>
              <a:t>‹#›</a:t>
            </a:fld>
            <a:endParaRPr lang="en-US"/>
          </a:p>
        </p:txBody>
      </p:sp>
    </p:spTree>
    <p:extLst>
      <p:ext uri="{BB962C8B-B14F-4D97-AF65-F5344CB8AC3E}">
        <p14:creationId xmlns:p14="http://schemas.microsoft.com/office/powerpoint/2010/main" val="7844776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p:cNvSpPr>
          <p:nvPr>
            <p:ph type="sldImg" idx="2"/>
          </p:nvPr>
        </p:nvSpPr>
        <p:spPr bwMode="auto">
          <a:xfrm>
            <a:off x="396875" y="692150"/>
            <a:ext cx="6156325" cy="3463925"/>
          </a:xfrm>
          <a:prstGeom prst="rect">
            <a:avLst/>
          </a:prstGeom>
          <a:noFill/>
          <a:ln w="12700" cap="sq">
            <a:solidFill>
              <a:schemeClr val="tx1"/>
            </a:solidFill>
            <a:miter lim="800000"/>
            <a:headEnd/>
            <a:tailEnd/>
          </a:ln>
          <a:effectLst/>
        </p:spPr>
      </p:sp>
      <p:sp>
        <p:nvSpPr>
          <p:cNvPr id="2053" name="Rectangle 5"/>
          <p:cNvSpPr>
            <a:spLocks noGrp="1" noChangeArrowheads="1"/>
          </p:cNvSpPr>
          <p:nvPr>
            <p:ph type="body" sz="quarter" idx="3"/>
          </p:nvPr>
        </p:nvSpPr>
        <p:spPr bwMode="auto">
          <a:xfrm>
            <a:off x="926677" y="4387136"/>
            <a:ext cx="5096722" cy="4156234"/>
          </a:xfrm>
          <a:prstGeom prst="rect">
            <a:avLst/>
          </a:prstGeom>
          <a:noFill/>
          <a:ln w="9525">
            <a:noFill/>
            <a:miter lim="800000"/>
            <a:headEnd/>
            <a:tailEnd/>
          </a:ln>
          <a:effectLst/>
        </p:spPr>
        <p:txBody>
          <a:bodyPr vert="horz" wrap="square" lIns="93124" tIns="46563" rIns="93124" bIns="4656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6" name="Rectangle 8"/>
          <p:cNvSpPr>
            <a:spLocks noGrp="1" noChangeArrowheads="1"/>
          </p:cNvSpPr>
          <p:nvPr>
            <p:ph type="hdr" sz="quarter"/>
          </p:nvPr>
        </p:nvSpPr>
        <p:spPr bwMode="auto">
          <a:xfrm>
            <a:off x="0" y="0"/>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t" anchorCtr="0" compatLnSpc="1">
            <a:prstTxWarp prst="textNoShape">
              <a:avLst/>
            </a:prstTxWarp>
          </a:bodyPr>
          <a:lstStyle>
            <a:lvl1pPr eaLnBrk="0" hangingPunct="0">
              <a:defRPr sz="1200"/>
            </a:lvl1pPr>
          </a:lstStyle>
          <a:p>
            <a:endParaRPr lang="en-US"/>
          </a:p>
        </p:txBody>
      </p:sp>
      <p:sp>
        <p:nvSpPr>
          <p:cNvPr id="2057" name="Rectangle 9"/>
          <p:cNvSpPr>
            <a:spLocks noGrp="1" noChangeArrowheads="1"/>
          </p:cNvSpPr>
          <p:nvPr>
            <p:ph type="dt" idx="1"/>
          </p:nvPr>
        </p:nvSpPr>
        <p:spPr bwMode="auto">
          <a:xfrm>
            <a:off x="3938378" y="0"/>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t" anchorCtr="0" compatLnSpc="1">
            <a:prstTxWarp prst="textNoShape">
              <a:avLst/>
            </a:prstTxWarp>
          </a:bodyPr>
          <a:lstStyle>
            <a:lvl1pPr algn="r" eaLnBrk="0" hangingPunct="0">
              <a:defRPr sz="1200"/>
            </a:lvl1pPr>
          </a:lstStyle>
          <a:p>
            <a:endParaRPr lang="en-US"/>
          </a:p>
        </p:txBody>
      </p:sp>
      <p:sp>
        <p:nvSpPr>
          <p:cNvPr id="2058" name="Rectangle 10"/>
          <p:cNvSpPr>
            <a:spLocks noGrp="1" noChangeArrowheads="1"/>
          </p:cNvSpPr>
          <p:nvPr>
            <p:ph type="ftr" sz="quarter" idx="4"/>
          </p:nvPr>
        </p:nvSpPr>
        <p:spPr bwMode="auto">
          <a:xfrm>
            <a:off x="0" y="8774271"/>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b" anchorCtr="0" compatLnSpc="1">
            <a:prstTxWarp prst="textNoShape">
              <a:avLst/>
            </a:prstTxWarp>
          </a:bodyPr>
          <a:lstStyle>
            <a:lvl1pPr eaLnBrk="0" hangingPunct="0">
              <a:defRPr sz="1200"/>
            </a:lvl1pPr>
          </a:lstStyle>
          <a:p>
            <a:endParaRPr lang="en-US"/>
          </a:p>
        </p:txBody>
      </p:sp>
      <p:sp>
        <p:nvSpPr>
          <p:cNvPr id="2059" name="Rectangle 11"/>
          <p:cNvSpPr>
            <a:spLocks noGrp="1" noChangeArrowheads="1"/>
          </p:cNvSpPr>
          <p:nvPr>
            <p:ph type="sldNum" sz="quarter" idx="5"/>
          </p:nvPr>
        </p:nvSpPr>
        <p:spPr bwMode="auto">
          <a:xfrm>
            <a:off x="3938378" y="8774271"/>
            <a:ext cx="3011699" cy="461804"/>
          </a:xfrm>
          <a:prstGeom prst="rect">
            <a:avLst/>
          </a:prstGeom>
          <a:noFill/>
          <a:ln w="12700" cap="sq">
            <a:noFill/>
            <a:miter lim="800000"/>
            <a:headEnd type="none" w="sm" len="sm"/>
            <a:tailEnd type="none" w="sm" len="sm"/>
          </a:ln>
          <a:effectLst/>
        </p:spPr>
        <p:txBody>
          <a:bodyPr vert="horz" wrap="square" lIns="92482" tIns="46242" rIns="92482" bIns="46242" numCol="1" anchor="b" anchorCtr="0" compatLnSpc="1">
            <a:prstTxWarp prst="textNoShape">
              <a:avLst/>
            </a:prstTxWarp>
          </a:bodyPr>
          <a:lstStyle>
            <a:lvl1pPr algn="r" eaLnBrk="0" hangingPunct="0">
              <a:defRPr sz="1200"/>
            </a:lvl1pPr>
          </a:lstStyle>
          <a:p>
            <a:fld id="{AAADAD1E-0C69-4473-92D5-A5C0A910901F}" type="slidenum">
              <a:rPr lang="en-US"/>
              <a:pPr/>
              <a:t>‹#›</a:t>
            </a:fld>
            <a:endParaRPr lang="en-US"/>
          </a:p>
        </p:txBody>
      </p:sp>
    </p:spTree>
    <p:extLst>
      <p:ext uri="{BB962C8B-B14F-4D97-AF65-F5344CB8AC3E}">
        <p14:creationId xmlns:p14="http://schemas.microsoft.com/office/powerpoint/2010/main" val="6606962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DAD1E-0C69-4473-92D5-A5C0A910901F}" type="slidenum">
              <a:rPr lang="en-US" smtClean="0"/>
              <a:pPr/>
              <a:t>29</a:t>
            </a:fld>
            <a:endParaRPr lang="en-US"/>
          </a:p>
        </p:txBody>
      </p:sp>
    </p:spTree>
    <p:extLst>
      <p:ext uri="{BB962C8B-B14F-4D97-AF65-F5344CB8AC3E}">
        <p14:creationId xmlns:p14="http://schemas.microsoft.com/office/powerpoint/2010/main" val="12005286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DAD1E-0C69-4473-92D5-A5C0A910901F}" type="slidenum">
              <a:rPr lang="en-US" smtClean="0"/>
              <a:pPr/>
              <a:t>30</a:t>
            </a:fld>
            <a:endParaRPr lang="en-US"/>
          </a:p>
        </p:txBody>
      </p:sp>
    </p:spTree>
    <p:extLst>
      <p:ext uri="{BB962C8B-B14F-4D97-AF65-F5344CB8AC3E}">
        <p14:creationId xmlns:p14="http://schemas.microsoft.com/office/powerpoint/2010/main" val="1399359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DAD1E-0C69-4473-92D5-A5C0A910901F}" type="slidenum">
              <a:rPr lang="en-US" smtClean="0"/>
              <a:pPr/>
              <a:t>31</a:t>
            </a:fld>
            <a:endParaRPr lang="en-US"/>
          </a:p>
        </p:txBody>
      </p:sp>
    </p:spTree>
    <p:extLst>
      <p:ext uri="{BB962C8B-B14F-4D97-AF65-F5344CB8AC3E}">
        <p14:creationId xmlns:p14="http://schemas.microsoft.com/office/powerpoint/2010/main" val="2653317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6875" y="692150"/>
            <a:ext cx="6156325" cy="34639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AADAD1E-0C69-4473-92D5-A5C0A910901F}" type="slidenum">
              <a:rPr lang="en-US" smtClean="0"/>
              <a:pPr/>
              <a:t>37</a:t>
            </a:fld>
            <a:endParaRPr lang="en-US"/>
          </a:p>
        </p:txBody>
      </p:sp>
    </p:spTree>
    <p:extLst>
      <p:ext uri="{BB962C8B-B14F-4D97-AF65-F5344CB8AC3E}">
        <p14:creationId xmlns:p14="http://schemas.microsoft.com/office/powerpoint/2010/main" val="1219742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AADAD1E-0C69-4473-92D5-A5C0A910901F}" type="slidenum">
              <a:rPr lang="en-US" smtClean="0"/>
              <a:pPr/>
              <a:t>38</a:t>
            </a:fld>
            <a:endParaRPr lang="en-US"/>
          </a:p>
        </p:txBody>
      </p:sp>
    </p:spTree>
    <p:extLst>
      <p:ext uri="{BB962C8B-B14F-4D97-AF65-F5344CB8AC3E}">
        <p14:creationId xmlns:p14="http://schemas.microsoft.com/office/powerpoint/2010/main" val="214451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104" name="Rectangle 32"/>
          <p:cNvSpPr>
            <a:spLocks noGrp="1" noChangeArrowheads="1"/>
          </p:cNvSpPr>
          <p:nvPr>
            <p:ph type="ctrTitle" sz="quarter"/>
          </p:nvPr>
        </p:nvSpPr>
        <p:spPr>
          <a:xfrm>
            <a:off x="3149600" y="1143000"/>
            <a:ext cx="7518400" cy="2438400"/>
          </a:xfrm>
        </p:spPr>
        <p:txBody>
          <a:bodyPr/>
          <a:lstStyle>
            <a:lvl1pPr>
              <a:defRPr sz="4400"/>
            </a:lvl1pPr>
          </a:lstStyle>
          <a:p>
            <a:r>
              <a:rPr lang="en-US"/>
              <a:t>Click to edit Master title style</a:t>
            </a:r>
          </a:p>
        </p:txBody>
      </p:sp>
      <p:sp>
        <p:nvSpPr>
          <p:cNvPr id="3105" name="Rectangle 33"/>
          <p:cNvSpPr>
            <a:spLocks noGrp="1" noChangeArrowheads="1"/>
          </p:cNvSpPr>
          <p:nvPr>
            <p:ph type="subTitle" sz="quarter" idx="1"/>
          </p:nvPr>
        </p:nvSpPr>
        <p:spPr>
          <a:xfrm>
            <a:off x="3556000" y="3886201"/>
            <a:ext cx="7112000" cy="1285875"/>
          </a:xfrm>
        </p:spPr>
        <p:txBody>
          <a:bodyPr/>
          <a:lstStyle>
            <a:lvl1pPr marL="0" indent="0">
              <a:buFont typeface="Wingdings" pitchFamily="2" charset="2"/>
              <a:buNone/>
              <a:defRPr sz="1800"/>
            </a:lvl1pPr>
          </a:lstStyle>
          <a:p>
            <a:r>
              <a:rPr lang="en-US"/>
              <a:t>Click to edit Master subtitle style</a:t>
            </a:r>
          </a:p>
        </p:txBody>
      </p:sp>
      <p:sp>
        <p:nvSpPr>
          <p:cNvPr id="3166" name="Rectangle 94"/>
          <p:cNvSpPr>
            <a:spLocks noGrp="1" noChangeArrowheads="1"/>
          </p:cNvSpPr>
          <p:nvPr>
            <p:ph type="dt" sz="quarter" idx="2"/>
          </p:nvPr>
        </p:nvSpPr>
        <p:spPr/>
        <p:txBody>
          <a:bodyPr/>
          <a:lstStyle>
            <a:lvl1pPr>
              <a:defRPr/>
            </a:lvl1pPr>
          </a:lstStyle>
          <a:p>
            <a:endParaRPr lang="en-US"/>
          </a:p>
        </p:txBody>
      </p:sp>
      <p:sp>
        <p:nvSpPr>
          <p:cNvPr id="3167" name="Rectangle 95"/>
          <p:cNvSpPr>
            <a:spLocks noGrp="1" noChangeArrowheads="1"/>
          </p:cNvSpPr>
          <p:nvPr>
            <p:ph type="ftr" sz="quarter" idx="3"/>
          </p:nvPr>
        </p:nvSpPr>
        <p:spPr/>
        <p:txBody>
          <a:bodyPr/>
          <a:lstStyle>
            <a:lvl1pPr>
              <a:defRPr/>
            </a:lvl1pPr>
          </a:lstStyle>
          <a:p>
            <a:endParaRPr lang="en-US"/>
          </a:p>
        </p:txBody>
      </p:sp>
      <p:sp>
        <p:nvSpPr>
          <p:cNvPr id="3168" name="Rectangle 96"/>
          <p:cNvSpPr>
            <a:spLocks noGrp="1" noChangeArrowheads="1"/>
          </p:cNvSpPr>
          <p:nvPr>
            <p:ph type="sldNum" sz="quarter" idx="4"/>
          </p:nvPr>
        </p:nvSpPr>
        <p:spPr/>
        <p:txBody>
          <a:bodyPr/>
          <a:lstStyle>
            <a:lvl1pPr>
              <a:defRPr/>
            </a:lvl1pPr>
          </a:lstStyle>
          <a:p>
            <a:fld id="{7233F658-F3D7-46FB-B4CD-590F353DC7AA}"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7D8ECCF-5DBE-4456-A5CA-653BC9858C15}"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228600"/>
            <a:ext cx="21844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641600" y="228600"/>
            <a:ext cx="63500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E7E2AC3-D1B5-4DF4-8804-42D14EBFD85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1CB2AA8-E886-4F22-8EEB-86690E58F9C6}"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quarter"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6896ECA-C2DA-4AE7-89BE-77A1EB42FAB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0" y="1371600"/>
            <a:ext cx="406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315200" y="1371600"/>
            <a:ext cx="4064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2C4C7C-C28F-479F-A8A4-BE02B97E382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quarter"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FC398634-6ABD-4B61-9B3A-FD2D46F4B4B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quarter"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186D192-72B2-424C-B6FA-B8CEE27DEEB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quarter"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57A7150-AADE-471E-AD91-0DC72F5375E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46FE62A-A110-4C83-B454-10E276F3B5A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quarter"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B75AD5-CFF6-4241-A1EB-52E728D3E86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56" name="Rectangle 32"/>
          <p:cNvSpPr>
            <a:spLocks noGrp="1" noChangeArrowheads="1"/>
          </p:cNvSpPr>
          <p:nvPr>
            <p:ph type="title"/>
          </p:nvPr>
        </p:nvSpPr>
        <p:spPr bwMode="auto">
          <a:xfrm>
            <a:off x="2641600" y="228600"/>
            <a:ext cx="8737600" cy="9906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p>
            <a:pPr lvl="0"/>
            <a:r>
              <a:rPr lang="en-US"/>
              <a:t>Click to edit Master title style</a:t>
            </a:r>
          </a:p>
        </p:txBody>
      </p:sp>
      <p:sp>
        <p:nvSpPr>
          <p:cNvPr id="1057" name="Rectangle 33"/>
          <p:cNvSpPr>
            <a:spLocks noGrp="1" noChangeArrowheads="1"/>
          </p:cNvSpPr>
          <p:nvPr>
            <p:ph type="body" idx="1"/>
          </p:nvPr>
        </p:nvSpPr>
        <p:spPr bwMode="auto">
          <a:xfrm>
            <a:off x="3048000" y="1371600"/>
            <a:ext cx="83312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68" name="Rectangle 44"/>
          <p:cNvSpPr>
            <a:spLocks noGrp="1" noChangeArrowheads="1"/>
          </p:cNvSpPr>
          <p:nvPr>
            <p:ph type="dt" sz="quarter" idx="2"/>
          </p:nvPr>
        </p:nvSpPr>
        <p:spPr bwMode="auto">
          <a:xfrm>
            <a:off x="2032000" y="6324600"/>
            <a:ext cx="18288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000">
                <a:latin typeface="+mn-lt"/>
              </a:defRPr>
            </a:lvl1pPr>
          </a:lstStyle>
          <a:p>
            <a:endParaRPr lang="en-US"/>
          </a:p>
        </p:txBody>
      </p:sp>
      <p:sp>
        <p:nvSpPr>
          <p:cNvPr id="1069" name="Rectangle 45"/>
          <p:cNvSpPr>
            <a:spLocks noGrp="1" noChangeArrowheads="1"/>
          </p:cNvSpPr>
          <p:nvPr>
            <p:ph type="ftr" sz="quarter" idx="3"/>
          </p:nvPr>
        </p:nvSpPr>
        <p:spPr bwMode="auto">
          <a:xfrm>
            <a:off x="4064000" y="6324600"/>
            <a:ext cx="5689600" cy="3810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000">
                <a:latin typeface="+mn-lt"/>
              </a:defRPr>
            </a:lvl1pPr>
          </a:lstStyle>
          <a:p>
            <a:endParaRPr lang="en-US"/>
          </a:p>
        </p:txBody>
      </p:sp>
      <p:sp>
        <p:nvSpPr>
          <p:cNvPr id="1070" name="Rectangle 46"/>
          <p:cNvSpPr>
            <a:spLocks noGrp="1" noChangeArrowheads="1"/>
          </p:cNvSpPr>
          <p:nvPr>
            <p:ph type="sldNum" sz="quarter" idx="4"/>
          </p:nvPr>
        </p:nvSpPr>
        <p:spPr bwMode="auto">
          <a:xfrm>
            <a:off x="9956800" y="6324600"/>
            <a:ext cx="1422400" cy="3810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000">
                <a:latin typeface="+mn-lt"/>
              </a:defRPr>
            </a:lvl1pPr>
          </a:lstStyle>
          <a:p>
            <a:fld id="{992B4442-23A6-4C58-9C1E-34FEA180945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p:titleStyle>
    <p:body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bcag.org/" TargetMode="External"/><Relationship Id="rId2" Type="http://schemas.openxmlformats.org/officeDocument/2006/relationships/hyperlink" Target="https://us02web.zoom.us/j/83753351998?pwd=MTkyS3JyM1JNQm84Yll4VjRGT3RKUT09&amp;from=msft" TargetMode="Externa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hyperlink" Target="mailto:igarcia@bcag.org"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bcag.org/Planning/Transit--Non-Motorized-Transportation-Plan/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bcag.org/"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chart" Target="../charts/chart2.xml"/></Relationships>
</file>

<file path=ppt/slides/_rels/slide3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chart" Target="../charts/chart5.xml"/><Relationship Id="rId4" Type="http://schemas.openxmlformats.org/officeDocument/2006/relationships/chart" Target="../charts/chart4.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RTPComments@bcag.org"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RTPcomments@bcag.or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mailto:igarcia@bcag.org" TargetMode="External"/><Relationship Id="rId4" Type="http://schemas.openxmlformats.org/officeDocument/2006/relationships/hyperlink" Target="http://www.bcag.org/Planning/RTP--SCS/index.htm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2590800" y="304800"/>
            <a:ext cx="6858000" cy="1285875"/>
          </a:xfrm>
        </p:spPr>
        <p:txBody>
          <a:bodyPr/>
          <a:lstStyle/>
          <a:p>
            <a:pPr algn="ctr"/>
            <a:r>
              <a:rPr lang="en-US" sz="2400" dirty="0"/>
              <a:t>2020 Regional Transportation Plan / Sustainable Communities Strategy </a:t>
            </a:r>
            <a:br>
              <a:rPr lang="en-US" sz="2400" dirty="0"/>
            </a:br>
            <a:r>
              <a:rPr lang="en-US" sz="2400" dirty="0"/>
              <a:t>for Butte County</a:t>
            </a:r>
          </a:p>
        </p:txBody>
      </p:sp>
      <p:sp>
        <p:nvSpPr>
          <p:cNvPr id="4102" name="Rectangle 6"/>
          <p:cNvSpPr>
            <a:spLocks noGrp="1" noChangeArrowheads="1"/>
          </p:cNvSpPr>
          <p:nvPr>
            <p:ph type="subTitle" idx="1"/>
          </p:nvPr>
        </p:nvSpPr>
        <p:spPr>
          <a:xfrm>
            <a:off x="2286000" y="1740364"/>
            <a:ext cx="8686800" cy="2603036"/>
          </a:xfrm>
        </p:spPr>
        <p:txBody>
          <a:bodyPr/>
          <a:lstStyle/>
          <a:p>
            <a:pPr algn="ctr">
              <a:spcBef>
                <a:spcPts val="1800"/>
              </a:spcBef>
            </a:pPr>
            <a:r>
              <a:rPr lang="en-US" b="1" dirty="0"/>
              <a:t>Public Outreach Workshop</a:t>
            </a:r>
          </a:p>
          <a:p>
            <a:pPr algn="ctr">
              <a:spcBef>
                <a:spcPts val="1800"/>
              </a:spcBef>
            </a:pPr>
            <a:r>
              <a:rPr lang="en-US" sz="1600" dirty="0"/>
              <a:t>September 3, 2020  Chico, CA  4:00 p.m. – 6:00 p.m.</a:t>
            </a:r>
          </a:p>
          <a:p>
            <a:pPr algn="ctr">
              <a:spcBef>
                <a:spcPts val="1800"/>
              </a:spcBef>
            </a:pPr>
            <a:r>
              <a:rPr lang="en-US" sz="1300" u="sng" dirty="0">
                <a:highlight>
                  <a:srgbClr val="FFFFFF"/>
                </a:highlight>
                <a:hlinkClick r:id="rId2"/>
              </a:rPr>
              <a:t>https://us02web.zoom.us/j/83753351998?pwd=MTkyS3JyM1JNQm84Yll4VjRGT3RKUT09&amp;from=msft</a:t>
            </a:r>
            <a:br>
              <a:rPr lang="en-US" sz="1300" dirty="0">
                <a:highlight>
                  <a:srgbClr val="FFFFFF"/>
                </a:highlight>
              </a:rPr>
            </a:br>
            <a:br>
              <a:rPr lang="en-US" sz="1300" dirty="0">
                <a:highlight>
                  <a:srgbClr val="FFFFFF"/>
                </a:highlight>
              </a:rPr>
            </a:br>
            <a:r>
              <a:rPr lang="en-US" sz="1300" dirty="0">
                <a:highlight>
                  <a:srgbClr val="FFFFFF"/>
                </a:highlight>
              </a:rPr>
              <a:t>Meeting ID: 837 5335 1998</a:t>
            </a:r>
            <a:br>
              <a:rPr lang="en-US" sz="1300" dirty="0">
                <a:highlight>
                  <a:srgbClr val="FFFFFF"/>
                </a:highlight>
              </a:rPr>
            </a:br>
            <a:r>
              <a:rPr lang="en-US" sz="1300" dirty="0">
                <a:highlight>
                  <a:srgbClr val="FFFFFF"/>
                </a:highlight>
              </a:rPr>
              <a:t>Passcode: 693818</a:t>
            </a:r>
          </a:p>
          <a:p>
            <a:pPr algn="ctr">
              <a:spcBef>
                <a:spcPts val="1800"/>
              </a:spcBef>
            </a:pPr>
            <a:r>
              <a:rPr lang="en-US" sz="1300" dirty="0"/>
              <a:t>Dial by your location</a:t>
            </a:r>
            <a:br>
              <a:rPr lang="en-US" sz="1300" dirty="0"/>
            </a:br>
            <a:r>
              <a:rPr lang="en-US" sz="1300" dirty="0"/>
              <a:t>+1 669 900 6833 </a:t>
            </a:r>
            <a:endParaRPr lang="en-US" sz="1300" dirty="0">
              <a:highlight>
                <a:srgbClr val="FFFFFF"/>
              </a:highlight>
            </a:endParaRPr>
          </a:p>
        </p:txBody>
      </p:sp>
      <p:sp>
        <p:nvSpPr>
          <p:cNvPr id="5" name="TextBox 4"/>
          <p:cNvSpPr txBox="1"/>
          <p:nvPr/>
        </p:nvSpPr>
        <p:spPr>
          <a:xfrm>
            <a:off x="6629400" y="4968299"/>
            <a:ext cx="3789219" cy="1169551"/>
          </a:xfrm>
          <a:prstGeom prst="rect">
            <a:avLst/>
          </a:prstGeom>
          <a:noFill/>
        </p:spPr>
        <p:txBody>
          <a:bodyPr wrap="square" rtlCol="0">
            <a:spAutoFit/>
          </a:bodyPr>
          <a:lstStyle/>
          <a:p>
            <a:r>
              <a:rPr lang="en-US" sz="1000" dirty="0">
                <a:latin typeface="+mn-lt"/>
              </a:rPr>
              <a:t>Prepared by: </a:t>
            </a:r>
          </a:p>
          <a:p>
            <a:r>
              <a:rPr lang="en-US" sz="1000" dirty="0">
                <a:latin typeface="+mn-lt"/>
              </a:rPr>
              <a:t>Ivan Garcia, Transportation Programming Specialist</a:t>
            </a:r>
          </a:p>
          <a:p>
            <a:r>
              <a:rPr lang="en-US" sz="1000" dirty="0">
                <a:latin typeface="+mn-lt"/>
              </a:rPr>
              <a:t>Butte County Association of Governments</a:t>
            </a:r>
          </a:p>
          <a:p>
            <a:r>
              <a:rPr lang="en-US" sz="1000" dirty="0">
                <a:latin typeface="+mn-lt"/>
              </a:rPr>
              <a:t>326 Huss Drive, Suite 150</a:t>
            </a:r>
          </a:p>
          <a:p>
            <a:r>
              <a:rPr lang="en-US" sz="1000" dirty="0">
                <a:latin typeface="+mn-lt"/>
              </a:rPr>
              <a:t>Chico CA 95928</a:t>
            </a:r>
          </a:p>
          <a:p>
            <a:r>
              <a:rPr lang="en-US" sz="1000" dirty="0">
                <a:latin typeface="+mn-lt"/>
                <a:hlinkClick r:id="rId3"/>
              </a:rPr>
              <a:t>www.bcag.org</a:t>
            </a:r>
            <a:r>
              <a:rPr lang="en-US" sz="1000" dirty="0">
                <a:latin typeface="+mn-lt"/>
              </a:rPr>
              <a:t>    530-809-4616</a:t>
            </a:r>
          </a:p>
          <a:p>
            <a:r>
              <a:rPr lang="en-US" sz="1000" dirty="0">
                <a:latin typeface="+mn-lt"/>
                <a:hlinkClick r:id="rId4"/>
              </a:rPr>
              <a:t>igarcia@bcag.org</a:t>
            </a:r>
            <a:r>
              <a:rPr lang="en-US" sz="1000" dirty="0">
                <a:latin typeface="+mn-lt"/>
              </a:rPr>
              <a:t> </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4200" y="4851975"/>
            <a:ext cx="3091394" cy="12858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0" y="609600"/>
            <a:ext cx="7315200" cy="533400"/>
          </a:xfrm>
        </p:spPr>
        <p:txBody>
          <a:bodyPr/>
          <a:lstStyle/>
          <a:p>
            <a:pPr algn="ctr"/>
            <a:r>
              <a:rPr lang="en-US" sz="2400" dirty="0"/>
              <a:t>Currently Funded Projects - Continued</a:t>
            </a:r>
          </a:p>
        </p:txBody>
      </p:sp>
      <p:graphicFrame>
        <p:nvGraphicFramePr>
          <p:cNvPr id="4" name="Table 3">
            <a:extLst>
              <a:ext uri="{FF2B5EF4-FFF2-40B4-BE49-F238E27FC236}">
                <a16:creationId xmlns:a16="http://schemas.microsoft.com/office/drawing/2014/main" id="{37A093C8-A7DA-4425-A0CA-E3F40F12B5A5}"/>
              </a:ext>
            </a:extLst>
          </p:cNvPr>
          <p:cNvGraphicFramePr>
            <a:graphicFrameLocks noGrp="1"/>
          </p:cNvGraphicFramePr>
          <p:nvPr>
            <p:extLst>
              <p:ext uri="{D42A27DB-BD31-4B8C-83A1-F6EECF244321}">
                <p14:modId xmlns:p14="http://schemas.microsoft.com/office/powerpoint/2010/main" val="1440734593"/>
              </p:ext>
            </p:extLst>
          </p:nvPr>
        </p:nvGraphicFramePr>
        <p:xfrm>
          <a:off x="2590800" y="1143000"/>
          <a:ext cx="8153400" cy="5257799"/>
        </p:xfrm>
        <a:graphic>
          <a:graphicData uri="http://schemas.openxmlformats.org/drawingml/2006/table">
            <a:tbl>
              <a:tblPr>
                <a:tableStyleId>{5C22544A-7EE6-4342-B048-85BDC9FD1C3A}</a:tableStyleId>
              </a:tblPr>
              <a:tblGrid>
                <a:gridCol w="667198">
                  <a:extLst>
                    <a:ext uri="{9D8B030D-6E8A-4147-A177-3AD203B41FA5}">
                      <a16:colId xmlns:a16="http://schemas.microsoft.com/office/drawing/2014/main" val="3723002305"/>
                    </a:ext>
                  </a:extLst>
                </a:gridCol>
                <a:gridCol w="1730195">
                  <a:extLst>
                    <a:ext uri="{9D8B030D-6E8A-4147-A177-3AD203B41FA5}">
                      <a16:colId xmlns:a16="http://schemas.microsoft.com/office/drawing/2014/main" val="3877064868"/>
                    </a:ext>
                  </a:extLst>
                </a:gridCol>
                <a:gridCol w="757666">
                  <a:extLst>
                    <a:ext uri="{9D8B030D-6E8A-4147-A177-3AD203B41FA5}">
                      <a16:colId xmlns:a16="http://schemas.microsoft.com/office/drawing/2014/main" val="2688511728"/>
                    </a:ext>
                  </a:extLst>
                </a:gridCol>
                <a:gridCol w="554115">
                  <a:extLst>
                    <a:ext uri="{9D8B030D-6E8A-4147-A177-3AD203B41FA5}">
                      <a16:colId xmlns:a16="http://schemas.microsoft.com/office/drawing/2014/main" val="2054931701"/>
                    </a:ext>
                  </a:extLst>
                </a:gridCol>
                <a:gridCol w="486263">
                  <a:extLst>
                    <a:ext uri="{9D8B030D-6E8A-4147-A177-3AD203B41FA5}">
                      <a16:colId xmlns:a16="http://schemas.microsoft.com/office/drawing/2014/main" val="4157081186"/>
                    </a:ext>
                  </a:extLst>
                </a:gridCol>
                <a:gridCol w="621966">
                  <a:extLst>
                    <a:ext uri="{9D8B030D-6E8A-4147-A177-3AD203B41FA5}">
                      <a16:colId xmlns:a16="http://schemas.microsoft.com/office/drawing/2014/main" val="2919099980"/>
                    </a:ext>
                  </a:extLst>
                </a:gridCol>
                <a:gridCol w="441030">
                  <a:extLst>
                    <a:ext uri="{9D8B030D-6E8A-4147-A177-3AD203B41FA5}">
                      <a16:colId xmlns:a16="http://schemas.microsoft.com/office/drawing/2014/main" val="3178635071"/>
                    </a:ext>
                  </a:extLst>
                </a:gridCol>
                <a:gridCol w="486263">
                  <a:extLst>
                    <a:ext uri="{9D8B030D-6E8A-4147-A177-3AD203B41FA5}">
                      <a16:colId xmlns:a16="http://schemas.microsoft.com/office/drawing/2014/main" val="770401870"/>
                    </a:ext>
                  </a:extLst>
                </a:gridCol>
                <a:gridCol w="441030">
                  <a:extLst>
                    <a:ext uri="{9D8B030D-6E8A-4147-A177-3AD203B41FA5}">
                      <a16:colId xmlns:a16="http://schemas.microsoft.com/office/drawing/2014/main" val="855308693"/>
                    </a:ext>
                  </a:extLst>
                </a:gridCol>
                <a:gridCol w="474956">
                  <a:extLst>
                    <a:ext uri="{9D8B030D-6E8A-4147-A177-3AD203B41FA5}">
                      <a16:colId xmlns:a16="http://schemas.microsoft.com/office/drawing/2014/main" val="2812137058"/>
                    </a:ext>
                  </a:extLst>
                </a:gridCol>
                <a:gridCol w="441030">
                  <a:extLst>
                    <a:ext uri="{9D8B030D-6E8A-4147-A177-3AD203B41FA5}">
                      <a16:colId xmlns:a16="http://schemas.microsoft.com/office/drawing/2014/main" val="257584770"/>
                    </a:ext>
                  </a:extLst>
                </a:gridCol>
                <a:gridCol w="474956">
                  <a:extLst>
                    <a:ext uri="{9D8B030D-6E8A-4147-A177-3AD203B41FA5}">
                      <a16:colId xmlns:a16="http://schemas.microsoft.com/office/drawing/2014/main" val="2550181277"/>
                    </a:ext>
                  </a:extLst>
                </a:gridCol>
                <a:gridCol w="576732">
                  <a:extLst>
                    <a:ext uri="{9D8B030D-6E8A-4147-A177-3AD203B41FA5}">
                      <a16:colId xmlns:a16="http://schemas.microsoft.com/office/drawing/2014/main" val="3919434105"/>
                    </a:ext>
                  </a:extLst>
                </a:gridCol>
              </a:tblGrid>
              <a:tr h="113074">
                <a:tc gridSpan="2">
                  <a:txBody>
                    <a:bodyPr/>
                    <a:lstStyle/>
                    <a:p>
                      <a:pPr algn="l" fontAlgn="t"/>
                      <a:r>
                        <a:rPr lang="en-US" sz="700" u="none" strike="noStrike">
                          <a:effectLst/>
                        </a:rPr>
                        <a:t>2020/21 Year 3</a:t>
                      </a:r>
                      <a:endParaRPr lang="en-US" sz="700" b="1" i="0" u="none" strike="noStrike">
                        <a:solidFill>
                          <a:srgbClr val="000000"/>
                        </a:solidFill>
                        <a:effectLst/>
                        <a:latin typeface="ARIAL" panose="020B0604020202020204" pitchFamily="34" charset="0"/>
                      </a:endParaRPr>
                    </a:p>
                  </a:txBody>
                  <a:tcPr marL="4957" marR="4957" marT="4957" marB="0"/>
                </a:tc>
                <a:tc hMerge="1">
                  <a:txBody>
                    <a:bodyPr/>
                    <a:lstStyle/>
                    <a:p>
                      <a:endParaRPr lang="en-US"/>
                    </a:p>
                  </a:txBody>
                  <a:tcPr/>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endParaRPr lang="en-US" sz="700" b="0"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2432787992"/>
                  </a:ext>
                </a:extLst>
              </a:tr>
              <a:tr h="221126">
                <a:tc>
                  <a:txBody>
                    <a:bodyPr/>
                    <a:lstStyle/>
                    <a:p>
                      <a:pPr algn="ctr" fontAlgn="t"/>
                      <a:r>
                        <a:rPr lang="en-US" sz="700" u="none" strike="noStrike">
                          <a:effectLst/>
                        </a:rPr>
                        <a:t>AGENCY</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Title</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Local Funds</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RIP-State</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IIP-State</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SHOPP</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Demo</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FTA Funds</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CMAQ</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HBP</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HSIP</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ATP</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ctr" fontAlgn="t"/>
                      <a:r>
                        <a:rPr lang="en-US" sz="700" u="none" strike="noStrike">
                          <a:effectLst/>
                        </a:rPr>
                        <a:t>Totals</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859033395"/>
                  </a:ext>
                </a:extLst>
              </a:tr>
              <a:tr h="329179">
                <a:tc>
                  <a:txBody>
                    <a:bodyPr/>
                    <a:lstStyle/>
                    <a:p>
                      <a:pPr algn="l" fontAlgn="t"/>
                      <a:r>
                        <a:rPr lang="en-US" sz="700" u="none" strike="noStrike">
                          <a:effectLst/>
                        </a:rPr>
                        <a:t>County</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Autry Lane &amp; Monte Vista Safe Routes to Schools Gap Closure Project</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2,600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200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2,800</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2476439264"/>
                  </a:ext>
                </a:extLst>
              </a:tr>
              <a:tr h="221126">
                <a:tc>
                  <a:txBody>
                    <a:bodyPr/>
                    <a:lstStyle/>
                    <a:p>
                      <a:pPr algn="l" fontAlgn="t"/>
                      <a:r>
                        <a:rPr lang="en-US" sz="700" u="none" strike="noStrike">
                          <a:effectLst/>
                        </a:rPr>
                        <a:t>County</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Palermo/South Oroville SRTS Project, Phase 3</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150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150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300</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3735508214"/>
                  </a:ext>
                </a:extLst>
              </a:tr>
              <a:tr h="221126">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Planning, Programming and Monitoring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133</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133</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843514585"/>
                  </a:ext>
                </a:extLst>
              </a:tr>
              <a:tr h="203734">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FTA Sec. 5307 Program - B - Line</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2,325</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2,325</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4,649</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4071906105"/>
                  </a:ext>
                </a:extLst>
              </a:tr>
              <a:tr h="113074">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FTA Sec 5311 Program</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949</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697</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1,646</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4015645620"/>
                  </a:ext>
                </a:extLst>
              </a:tr>
              <a:tr h="113074">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FTA Section 5339 Program</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1,207</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1,207</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288499949"/>
                  </a:ext>
                </a:extLst>
              </a:tr>
              <a:tr h="203734">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nn-NO" sz="700" u="none" strike="noStrike">
                          <a:effectLst/>
                        </a:rPr>
                        <a:t>FTA 5311f - Butte Regional Transt</a:t>
                      </a:r>
                      <a:endParaRPr lang="nn-NO"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321</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300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621</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863184371"/>
                  </a:ext>
                </a:extLst>
              </a:tr>
              <a:tr h="329179">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Grouped Projects for Safety Improvements - SHOPP Collision Reduction Program</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2,350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2,350</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3578642661"/>
                  </a:ext>
                </a:extLst>
              </a:tr>
              <a:tr h="203734">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SR70 Passing Lanes (Segment 2)</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4,800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4,800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28,890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38,490</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4244940320"/>
                  </a:ext>
                </a:extLst>
              </a:tr>
              <a:tr h="329179">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Grouped Projects for Safety Improvements - SHOPP Mobility Program</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9,857</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9,857</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2097386201"/>
                  </a:ext>
                </a:extLst>
              </a:tr>
              <a:tr h="402842">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Grouped Projects for Emergency Repair - SHOPP Emergency Response Program</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57,546</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57,546</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1107926819"/>
                  </a:ext>
                </a:extLst>
              </a:tr>
              <a:tr h="203734">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SHOPP Minor Grouped Listing</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1,455</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1,455</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1831551716"/>
                  </a:ext>
                </a:extLst>
              </a:tr>
              <a:tr h="502396">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Grouped Projects for Pavement resurfacing and/or rehabilitation - SHOPP Roadway Preservation</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2,650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2,650</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1167006813"/>
                  </a:ext>
                </a:extLst>
              </a:tr>
              <a:tr h="305293">
                <a:tc>
                  <a:txBody>
                    <a:bodyPr/>
                    <a:lstStyle/>
                    <a:p>
                      <a:pPr algn="l" fontAlgn="t"/>
                      <a:r>
                        <a:rPr lang="en-US" sz="700" u="none" strike="noStrike">
                          <a:effectLst/>
                        </a:rPr>
                        <a:t>Chico</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Esplanade Corridor Safety and Accessibility Improvement Project</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6,235</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6,235</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4185755465"/>
                  </a:ext>
                </a:extLst>
              </a:tr>
              <a:tr h="402842">
                <a:tc>
                  <a:txBody>
                    <a:bodyPr/>
                    <a:lstStyle/>
                    <a:p>
                      <a:pPr algn="l" fontAlgn="t"/>
                      <a:r>
                        <a:rPr lang="en-US" sz="700" u="none" strike="noStrike">
                          <a:effectLst/>
                        </a:rPr>
                        <a:t>Oroville</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SR 162 Pedestrian/Bicycle Disabled Mobility and Safety Improvements Project</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540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3,411</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3,951</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700052725"/>
                  </a:ext>
                </a:extLst>
              </a:tr>
              <a:tr h="113074">
                <a:tc>
                  <a:txBody>
                    <a:bodyPr/>
                    <a:lstStyle/>
                    <a:p>
                      <a:pPr algn="l" fontAlgn="t"/>
                      <a:r>
                        <a:rPr lang="en-US" sz="700" u="none" strike="noStrike">
                          <a:effectLst/>
                        </a:rPr>
                        <a:t>Paradise</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Oliver Curve Class I Phase I</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4,625</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dirty="0">
                          <a:effectLst/>
                        </a:rPr>
                        <a:t>350</a:t>
                      </a:r>
                      <a:endParaRPr lang="en-US" sz="700" b="0" i="0" u="none" strike="noStrike" dirty="0">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4,975</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4167116919"/>
                  </a:ext>
                </a:extLst>
              </a:tr>
              <a:tr h="303288">
                <a:tc>
                  <a:txBody>
                    <a:bodyPr/>
                    <a:lstStyle/>
                    <a:p>
                      <a:pPr algn="l" fontAlgn="t"/>
                      <a:r>
                        <a:rPr lang="en-US" sz="700" u="none" strike="noStrike">
                          <a:effectLst/>
                        </a:rPr>
                        <a:t>Various</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Grouped Projects for Safety Improvements - HSIP Program</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2,242</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2,242</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3975462363"/>
                  </a:ext>
                </a:extLst>
              </a:tr>
              <a:tr h="309917">
                <a:tc>
                  <a:txBody>
                    <a:bodyPr/>
                    <a:lstStyle/>
                    <a:p>
                      <a:pPr algn="l" fontAlgn="t"/>
                      <a:r>
                        <a:rPr lang="en-US" sz="700" u="none" strike="noStrike">
                          <a:effectLst/>
                        </a:rPr>
                        <a:t>Various </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l" fontAlgn="t"/>
                      <a:r>
                        <a:rPr lang="en-US" sz="700" u="none" strike="noStrike">
                          <a:effectLst/>
                        </a:rPr>
                        <a:t>FTA 5310 Enhancement Program Group Listing - Non Infrastructure</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150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150</a:t>
                      </a:r>
                      <a:endParaRPr lang="en-US" sz="700" b="1" i="0" u="none" strike="noStrike">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2936318695"/>
                  </a:ext>
                </a:extLst>
              </a:tr>
              <a:tr h="113074">
                <a:tc gridSpan="2">
                  <a:txBody>
                    <a:bodyPr/>
                    <a:lstStyle/>
                    <a:p>
                      <a:pPr algn="ctr" fontAlgn="t"/>
                      <a:r>
                        <a:rPr lang="en-US" sz="700" u="none" strike="noStrike">
                          <a:effectLst/>
                        </a:rPr>
                        <a:t>Totals</a:t>
                      </a:r>
                      <a:endParaRPr lang="en-US" sz="700" b="1" i="0" u="none" strike="noStrike">
                        <a:solidFill>
                          <a:srgbClr val="000000"/>
                        </a:solidFill>
                        <a:effectLst/>
                        <a:latin typeface="ARIAL" panose="020B0604020202020204" pitchFamily="34" charset="0"/>
                      </a:endParaRPr>
                    </a:p>
                  </a:txBody>
                  <a:tcPr marL="4957" marR="4957" marT="4957" marB="0"/>
                </a:tc>
                <a:tc hMerge="1">
                  <a:txBody>
                    <a:bodyPr/>
                    <a:lstStyle/>
                    <a:p>
                      <a:endParaRPr lang="en-US"/>
                    </a:p>
                  </a:txBody>
                  <a:tcPr/>
                </a:tc>
                <a:tc>
                  <a:txBody>
                    <a:bodyPr/>
                    <a:lstStyle/>
                    <a:p>
                      <a:pPr algn="r" fontAlgn="t"/>
                      <a:r>
                        <a:rPr lang="en-US" sz="700" u="none" strike="noStrike">
                          <a:effectLst/>
                        </a:rPr>
                        <a:t>10,970</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4,933</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4,800</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101,293</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4,678</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1,240</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0</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2,242</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a:effectLst/>
                        </a:rPr>
                        <a:t>11,101</a:t>
                      </a:r>
                      <a:endParaRPr lang="en-US" sz="700" b="1" i="0" u="none" strike="noStrike">
                        <a:solidFill>
                          <a:srgbClr val="000000"/>
                        </a:solidFill>
                        <a:effectLst/>
                        <a:latin typeface="ARIAL" panose="020B0604020202020204" pitchFamily="34" charset="0"/>
                      </a:endParaRPr>
                    </a:p>
                  </a:txBody>
                  <a:tcPr marL="4957" marR="4957" marT="4957" marB="0"/>
                </a:tc>
                <a:tc>
                  <a:txBody>
                    <a:bodyPr/>
                    <a:lstStyle/>
                    <a:p>
                      <a:pPr algn="r" fontAlgn="t"/>
                      <a:r>
                        <a:rPr lang="en-US" sz="700" u="none" strike="noStrike" dirty="0">
                          <a:effectLst/>
                        </a:rPr>
                        <a:t>141,257</a:t>
                      </a:r>
                      <a:endParaRPr lang="en-US" sz="700" b="1" i="0" u="none" strike="noStrike" dirty="0">
                        <a:solidFill>
                          <a:srgbClr val="000000"/>
                        </a:solidFill>
                        <a:effectLst/>
                        <a:latin typeface="ARIAL" panose="020B0604020202020204" pitchFamily="34" charset="0"/>
                      </a:endParaRPr>
                    </a:p>
                  </a:txBody>
                  <a:tcPr marL="4957" marR="4957" marT="4957" marB="0"/>
                </a:tc>
                <a:extLst>
                  <a:ext uri="{0D108BD9-81ED-4DB2-BD59-A6C34878D82A}">
                    <a16:rowId xmlns:a16="http://schemas.microsoft.com/office/drawing/2014/main" val="575112560"/>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0" y="533400"/>
            <a:ext cx="7162800" cy="533400"/>
          </a:xfrm>
        </p:spPr>
        <p:txBody>
          <a:bodyPr/>
          <a:lstStyle/>
          <a:p>
            <a:pPr algn="ctr"/>
            <a:r>
              <a:rPr lang="en-US" sz="2400" dirty="0"/>
              <a:t>Currently Funded Projects - Continued</a:t>
            </a:r>
          </a:p>
        </p:txBody>
      </p:sp>
      <p:graphicFrame>
        <p:nvGraphicFramePr>
          <p:cNvPr id="6" name="Table 5">
            <a:extLst>
              <a:ext uri="{FF2B5EF4-FFF2-40B4-BE49-F238E27FC236}">
                <a16:creationId xmlns:a16="http://schemas.microsoft.com/office/drawing/2014/main" id="{3B4D228B-7C1E-4F26-B963-39D507A0B232}"/>
              </a:ext>
            </a:extLst>
          </p:cNvPr>
          <p:cNvGraphicFramePr>
            <a:graphicFrameLocks noGrp="1"/>
          </p:cNvGraphicFramePr>
          <p:nvPr>
            <p:extLst>
              <p:ext uri="{D42A27DB-BD31-4B8C-83A1-F6EECF244321}">
                <p14:modId xmlns:p14="http://schemas.microsoft.com/office/powerpoint/2010/main" val="299865016"/>
              </p:ext>
            </p:extLst>
          </p:nvPr>
        </p:nvGraphicFramePr>
        <p:xfrm>
          <a:off x="3124200" y="1371601"/>
          <a:ext cx="7264258" cy="4800597"/>
        </p:xfrm>
        <a:graphic>
          <a:graphicData uri="http://schemas.openxmlformats.org/drawingml/2006/table">
            <a:tbl>
              <a:tblPr>
                <a:tableStyleId>{5C22544A-7EE6-4342-B048-85BDC9FD1C3A}</a:tableStyleId>
              </a:tblPr>
              <a:tblGrid>
                <a:gridCol w="594441">
                  <a:extLst>
                    <a:ext uri="{9D8B030D-6E8A-4147-A177-3AD203B41FA5}">
                      <a16:colId xmlns:a16="http://schemas.microsoft.com/office/drawing/2014/main" val="2562267761"/>
                    </a:ext>
                  </a:extLst>
                </a:gridCol>
                <a:gridCol w="1541514">
                  <a:extLst>
                    <a:ext uri="{9D8B030D-6E8A-4147-A177-3AD203B41FA5}">
                      <a16:colId xmlns:a16="http://schemas.microsoft.com/office/drawing/2014/main" val="2005774261"/>
                    </a:ext>
                  </a:extLst>
                </a:gridCol>
                <a:gridCol w="675042">
                  <a:extLst>
                    <a:ext uri="{9D8B030D-6E8A-4147-A177-3AD203B41FA5}">
                      <a16:colId xmlns:a16="http://schemas.microsoft.com/office/drawing/2014/main" val="4216609630"/>
                    </a:ext>
                  </a:extLst>
                </a:gridCol>
                <a:gridCol w="493687">
                  <a:extLst>
                    <a:ext uri="{9D8B030D-6E8A-4147-A177-3AD203B41FA5}">
                      <a16:colId xmlns:a16="http://schemas.microsoft.com/office/drawing/2014/main" val="2654432800"/>
                    </a:ext>
                  </a:extLst>
                </a:gridCol>
                <a:gridCol w="433235">
                  <a:extLst>
                    <a:ext uri="{9D8B030D-6E8A-4147-A177-3AD203B41FA5}">
                      <a16:colId xmlns:a16="http://schemas.microsoft.com/office/drawing/2014/main" val="3712479832"/>
                    </a:ext>
                  </a:extLst>
                </a:gridCol>
                <a:gridCol w="554139">
                  <a:extLst>
                    <a:ext uri="{9D8B030D-6E8A-4147-A177-3AD203B41FA5}">
                      <a16:colId xmlns:a16="http://schemas.microsoft.com/office/drawing/2014/main" val="953618125"/>
                    </a:ext>
                  </a:extLst>
                </a:gridCol>
                <a:gridCol w="392935">
                  <a:extLst>
                    <a:ext uri="{9D8B030D-6E8A-4147-A177-3AD203B41FA5}">
                      <a16:colId xmlns:a16="http://schemas.microsoft.com/office/drawing/2014/main" val="527669861"/>
                    </a:ext>
                  </a:extLst>
                </a:gridCol>
                <a:gridCol w="433235">
                  <a:extLst>
                    <a:ext uri="{9D8B030D-6E8A-4147-A177-3AD203B41FA5}">
                      <a16:colId xmlns:a16="http://schemas.microsoft.com/office/drawing/2014/main" val="3308880531"/>
                    </a:ext>
                  </a:extLst>
                </a:gridCol>
                <a:gridCol w="392935">
                  <a:extLst>
                    <a:ext uri="{9D8B030D-6E8A-4147-A177-3AD203B41FA5}">
                      <a16:colId xmlns:a16="http://schemas.microsoft.com/office/drawing/2014/main" val="723267185"/>
                    </a:ext>
                  </a:extLst>
                </a:gridCol>
                <a:gridCol w="423161">
                  <a:extLst>
                    <a:ext uri="{9D8B030D-6E8A-4147-A177-3AD203B41FA5}">
                      <a16:colId xmlns:a16="http://schemas.microsoft.com/office/drawing/2014/main" val="704389294"/>
                    </a:ext>
                  </a:extLst>
                </a:gridCol>
                <a:gridCol w="392935">
                  <a:extLst>
                    <a:ext uri="{9D8B030D-6E8A-4147-A177-3AD203B41FA5}">
                      <a16:colId xmlns:a16="http://schemas.microsoft.com/office/drawing/2014/main" val="165530981"/>
                    </a:ext>
                  </a:extLst>
                </a:gridCol>
                <a:gridCol w="423161">
                  <a:extLst>
                    <a:ext uri="{9D8B030D-6E8A-4147-A177-3AD203B41FA5}">
                      <a16:colId xmlns:a16="http://schemas.microsoft.com/office/drawing/2014/main" val="99302052"/>
                    </a:ext>
                  </a:extLst>
                </a:gridCol>
                <a:gridCol w="513838">
                  <a:extLst>
                    <a:ext uri="{9D8B030D-6E8A-4147-A177-3AD203B41FA5}">
                      <a16:colId xmlns:a16="http://schemas.microsoft.com/office/drawing/2014/main" val="2933068996"/>
                    </a:ext>
                  </a:extLst>
                </a:gridCol>
              </a:tblGrid>
              <a:tr h="112287">
                <a:tc gridSpan="2">
                  <a:txBody>
                    <a:bodyPr/>
                    <a:lstStyle/>
                    <a:p>
                      <a:pPr algn="l" fontAlgn="t"/>
                      <a:r>
                        <a:rPr lang="en-US" sz="700" u="none" strike="noStrike">
                          <a:effectLst/>
                        </a:rPr>
                        <a:t>2021/22 - Year 4</a:t>
                      </a:r>
                      <a:endParaRPr lang="en-US" sz="700" b="1" i="0" u="none" strike="noStrike">
                        <a:solidFill>
                          <a:srgbClr val="000000"/>
                        </a:solidFill>
                        <a:effectLst/>
                        <a:latin typeface="ARIAL" panose="020B0604020202020204" pitchFamily="34" charset="0"/>
                      </a:endParaRPr>
                    </a:p>
                  </a:txBody>
                  <a:tcPr marL="5284" marR="5284" marT="5284" marB="0"/>
                </a:tc>
                <a:tc hMerge="1">
                  <a:txBody>
                    <a:bodyPr/>
                    <a:lstStyle/>
                    <a:p>
                      <a:endParaRPr lang="en-US"/>
                    </a:p>
                  </a:txBody>
                  <a:tcPr/>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endParaRPr lang="en-US" sz="700" b="0"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569105654"/>
                  </a:ext>
                </a:extLst>
              </a:tr>
              <a:tr h="237784">
                <a:tc>
                  <a:txBody>
                    <a:bodyPr/>
                    <a:lstStyle/>
                    <a:p>
                      <a:pPr algn="ctr" fontAlgn="t"/>
                      <a:r>
                        <a:rPr lang="en-US" sz="700" u="none" strike="noStrike">
                          <a:effectLst/>
                        </a:rPr>
                        <a:t>AGENCY</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Title</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Local Funds</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RIP-State</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IIP-State</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SHOPP</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Demo</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FTA Funds</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CMAQ</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HBP</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HSIP</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ATP</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ctr" fontAlgn="t"/>
                      <a:r>
                        <a:rPr lang="en-US" sz="700" u="none" strike="noStrike">
                          <a:effectLst/>
                        </a:rPr>
                        <a:t>Totals</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2181056914"/>
                  </a:ext>
                </a:extLst>
              </a:tr>
              <a:tr h="232500">
                <a:tc>
                  <a:txBody>
                    <a:bodyPr/>
                    <a:lstStyle/>
                    <a:p>
                      <a:pPr algn="l" fontAlgn="t"/>
                      <a:r>
                        <a:rPr lang="en-US" sz="700" u="none" strike="noStrike">
                          <a:effectLst/>
                        </a:rPr>
                        <a:t>County</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Central House Rd Ovedr Wymann Ravine Bridge</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3,325</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3,325</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74548912"/>
                  </a:ext>
                </a:extLst>
              </a:tr>
              <a:tr h="232500">
                <a:tc>
                  <a:txBody>
                    <a:bodyPr/>
                    <a:lstStyle/>
                    <a:p>
                      <a:pPr algn="l" fontAlgn="t"/>
                      <a:r>
                        <a:rPr lang="en-US" sz="700" u="none" strike="noStrike">
                          <a:effectLst/>
                        </a:rPr>
                        <a:t>County</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Palermo/South Oroville SRTS Project, Phase 3</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1,675</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1,675</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2282655336"/>
                  </a:ext>
                </a:extLst>
              </a:tr>
              <a:tr h="232500">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dirty="0">
                          <a:effectLst/>
                        </a:rPr>
                        <a:t>Planning, Programming and Monitoring</a:t>
                      </a:r>
                      <a:endParaRPr lang="en-US" sz="700" b="0" i="0" u="none" strike="noStrike" dirty="0">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133</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133</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535145117"/>
                  </a:ext>
                </a:extLst>
              </a:tr>
              <a:tr h="232500">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FTA Sec. 5307 Program - B - Line</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2,325</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2,325</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4,649</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3234264550"/>
                  </a:ext>
                </a:extLst>
              </a:tr>
              <a:tr h="116250">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FTA Sec 5311 Program</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949</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697</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1,646</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1225978760"/>
                  </a:ext>
                </a:extLst>
              </a:tr>
              <a:tr h="116250">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FTA Section 5339 Program</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1,207</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1,207</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3985886772"/>
                  </a:ext>
                </a:extLst>
              </a:tr>
              <a:tr h="232500">
                <a:tc>
                  <a:txBody>
                    <a:bodyPr/>
                    <a:lstStyle/>
                    <a:p>
                      <a:pPr algn="l" fontAlgn="t"/>
                      <a:r>
                        <a:rPr lang="en-US" sz="700" u="none" strike="noStrike">
                          <a:effectLst/>
                        </a:rPr>
                        <a:t>BCAG</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nn-NO" sz="700" u="none" strike="noStrike">
                          <a:effectLst/>
                        </a:rPr>
                        <a:t>FTA 5311f - Butte Regional Transt</a:t>
                      </a:r>
                      <a:endParaRPr lang="nn-NO"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321</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300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621</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2504276512"/>
                  </a:ext>
                </a:extLst>
              </a:tr>
              <a:tr h="348750">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Grouped Projects for Safety Improvements - SHOPP Collision Reduction Program</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18,300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18,300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1629561730"/>
                  </a:ext>
                </a:extLst>
              </a:tr>
              <a:tr h="264205">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SR 70 Passing Lanes               (Segment 3)</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8,600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8,600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31,950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49,150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421811886"/>
                  </a:ext>
                </a:extLst>
              </a:tr>
              <a:tr h="348750">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Grouped Projects for Emergency Repair - SHOPP Emergency Response Program</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33,560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33,560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2401126904"/>
                  </a:ext>
                </a:extLst>
              </a:tr>
              <a:tr h="348750">
                <a:tc>
                  <a:txBody>
                    <a:bodyPr/>
                    <a:lstStyle/>
                    <a:p>
                      <a:pPr algn="l" fontAlgn="t"/>
                      <a:r>
                        <a:rPr lang="en-US" sz="700" u="none" strike="noStrike">
                          <a:effectLst/>
                        </a:rPr>
                        <a:t>Caltrans</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Grouped Projects for Pavement resurfacing and/or rehabilitation - SHOPP Roadway Preservation</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4,690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4,690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3200870457"/>
                  </a:ext>
                </a:extLst>
              </a:tr>
              <a:tr h="232500">
                <a:tc>
                  <a:txBody>
                    <a:bodyPr/>
                    <a:lstStyle/>
                    <a:p>
                      <a:pPr algn="l" fontAlgn="t"/>
                      <a:r>
                        <a:rPr lang="en-US" sz="700" u="none" strike="noStrike">
                          <a:effectLst/>
                        </a:rPr>
                        <a:t>Chico</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Guynn Rd over Lindo Channel Bridge Project</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150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150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1928290363"/>
                  </a:ext>
                </a:extLst>
              </a:tr>
              <a:tr h="232500">
                <a:tc>
                  <a:txBody>
                    <a:bodyPr/>
                    <a:lstStyle/>
                    <a:p>
                      <a:pPr algn="l" fontAlgn="t"/>
                      <a:r>
                        <a:rPr lang="en-US" sz="700" u="none" strike="noStrike">
                          <a:effectLst/>
                        </a:rPr>
                        <a:t>Gridley</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pt-BR" sz="700" u="none" strike="noStrike">
                          <a:effectLst/>
                        </a:rPr>
                        <a:t>Gridley Bike &amp; Pedestrian SR 99 Corridor Facility Project</a:t>
                      </a:r>
                      <a:endParaRPr lang="pt-BR"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200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200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4289290952"/>
                  </a:ext>
                </a:extLst>
              </a:tr>
              <a:tr h="116250">
                <a:tc>
                  <a:txBody>
                    <a:bodyPr/>
                    <a:lstStyle/>
                    <a:p>
                      <a:pPr algn="l" fontAlgn="t"/>
                      <a:r>
                        <a:rPr lang="en-US" sz="700" u="none" strike="noStrike">
                          <a:effectLst/>
                        </a:rPr>
                        <a:t>Paradise</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Pentz Road Trailway Phase II</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9,270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9,270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4202315611"/>
                  </a:ext>
                </a:extLst>
              </a:tr>
              <a:tr h="116250">
                <a:tc>
                  <a:txBody>
                    <a:bodyPr/>
                    <a:lstStyle/>
                    <a:p>
                      <a:pPr algn="l" fontAlgn="t"/>
                      <a:r>
                        <a:rPr lang="en-US" sz="700" u="none" strike="noStrike">
                          <a:effectLst/>
                        </a:rPr>
                        <a:t>Paradise</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Paradise ATP Gateway Project</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7,975</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7,975</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2679329213"/>
                  </a:ext>
                </a:extLst>
              </a:tr>
              <a:tr h="348750">
                <a:tc>
                  <a:txBody>
                    <a:bodyPr/>
                    <a:lstStyle/>
                    <a:p>
                      <a:pPr algn="l" fontAlgn="t"/>
                      <a:r>
                        <a:rPr lang="en-US" sz="700" u="none" strike="noStrike">
                          <a:effectLst/>
                        </a:rPr>
                        <a:t>Various </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Grouped Projects for Bridge Rehabilitation and Reconstruction - HBP Program</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-2,757</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3,460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702</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1833194339"/>
                  </a:ext>
                </a:extLst>
              </a:tr>
              <a:tr h="232500">
                <a:tc>
                  <a:txBody>
                    <a:bodyPr/>
                    <a:lstStyle/>
                    <a:p>
                      <a:pPr algn="l" fontAlgn="t"/>
                      <a:r>
                        <a:rPr lang="en-US" sz="700" u="none" strike="noStrike">
                          <a:effectLst/>
                        </a:rPr>
                        <a:t>Various </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Grouped Projects for Safety Improvements - HSIP Program</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283</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1,714</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1,997</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1922978164"/>
                  </a:ext>
                </a:extLst>
              </a:tr>
              <a:tr h="354034">
                <a:tc>
                  <a:txBody>
                    <a:bodyPr/>
                    <a:lstStyle/>
                    <a:p>
                      <a:pPr algn="l" fontAlgn="t"/>
                      <a:r>
                        <a:rPr lang="en-US" sz="700" u="none" strike="noStrike">
                          <a:effectLst/>
                        </a:rPr>
                        <a:t>Various</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l" fontAlgn="t"/>
                      <a:r>
                        <a:rPr lang="en-US" sz="700" u="none" strike="noStrike">
                          <a:effectLst/>
                        </a:rPr>
                        <a:t>FTA 5310 Enhancement Program Group Listing - Non Infrastructure</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150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0"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150</a:t>
                      </a:r>
                      <a:endParaRPr lang="en-US" sz="700" b="1" i="0" u="none" strike="noStrike">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3817604801"/>
                  </a:ext>
                </a:extLst>
              </a:tr>
              <a:tr h="112287">
                <a:tc gridSpan="2">
                  <a:txBody>
                    <a:bodyPr/>
                    <a:lstStyle/>
                    <a:p>
                      <a:pPr algn="ctr" fontAlgn="t"/>
                      <a:r>
                        <a:rPr lang="en-US" sz="700" u="none" strike="noStrike">
                          <a:effectLst/>
                        </a:rPr>
                        <a:t>Totals</a:t>
                      </a:r>
                      <a:endParaRPr lang="en-US" sz="700" b="1" i="0" u="none" strike="noStrike">
                        <a:solidFill>
                          <a:srgbClr val="000000"/>
                        </a:solidFill>
                        <a:effectLst/>
                        <a:latin typeface="ARIAL" panose="020B0604020202020204" pitchFamily="34" charset="0"/>
                      </a:endParaRPr>
                    </a:p>
                  </a:txBody>
                  <a:tcPr marL="5284" marR="5284" marT="5284" marB="0"/>
                </a:tc>
                <a:tc hMerge="1">
                  <a:txBody>
                    <a:bodyPr/>
                    <a:lstStyle/>
                    <a:p>
                      <a:endParaRPr lang="en-US"/>
                    </a:p>
                  </a:txBody>
                  <a:tcPr/>
                </a:tc>
                <a:tc>
                  <a:txBody>
                    <a:bodyPr/>
                    <a:lstStyle/>
                    <a:p>
                      <a:pPr algn="r" fontAlgn="t"/>
                      <a:r>
                        <a:rPr lang="en-US" sz="700" u="none" strike="noStrike">
                          <a:effectLst/>
                        </a:rPr>
                        <a:t>23,566</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8,733</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8,600</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88,500</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4,678</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3,610</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1,714</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a:effectLst/>
                        </a:rPr>
                        <a:t>0</a:t>
                      </a:r>
                      <a:endParaRPr lang="en-US" sz="700" b="1" i="0" u="none" strike="noStrike">
                        <a:solidFill>
                          <a:srgbClr val="000000"/>
                        </a:solidFill>
                        <a:effectLst/>
                        <a:latin typeface="ARIAL" panose="020B0604020202020204" pitchFamily="34" charset="0"/>
                      </a:endParaRPr>
                    </a:p>
                  </a:txBody>
                  <a:tcPr marL="5284" marR="5284" marT="5284" marB="0"/>
                </a:tc>
                <a:tc>
                  <a:txBody>
                    <a:bodyPr/>
                    <a:lstStyle/>
                    <a:p>
                      <a:pPr algn="r" fontAlgn="t"/>
                      <a:r>
                        <a:rPr lang="en-US" sz="700" u="none" strike="noStrike" dirty="0">
                          <a:effectLst/>
                        </a:rPr>
                        <a:t>139,400</a:t>
                      </a:r>
                      <a:endParaRPr lang="en-US" sz="700" b="1" i="0" u="none" strike="noStrike" dirty="0">
                        <a:solidFill>
                          <a:srgbClr val="000000"/>
                        </a:solidFill>
                        <a:effectLst/>
                        <a:latin typeface="ARIAL" panose="020B0604020202020204" pitchFamily="34" charset="0"/>
                      </a:endParaRPr>
                    </a:p>
                  </a:txBody>
                  <a:tcPr marL="5284" marR="5284" marT="5284" marB="0"/>
                </a:tc>
                <a:extLst>
                  <a:ext uri="{0D108BD9-81ED-4DB2-BD59-A6C34878D82A}">
                    <a16:rowId xmlns:a16="http://schemas.microsoft.com/office/drawing/2014/main" val="4213539081"/>
                  </a:ext>
                </a:extLst>
              </a:tr>
            </a:tbl>
          </a:graphicData>
        </a:graphic>
      </p:graphicFrame>
    </p:spTree>
    <p:extLst>
      <p:ext uri="{BB962C8B-B14F-4D97-AF65-F5344CB8AC3E}">
        <p14:creationId xmlns:p14="http://schemas.microsoft.com/office/powerpoint/2010/main" val="3529487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3D36-A7DA-4D44-8446-E3B53EC85444}"/>
              </a:ext>
            </a:extLst>
          </p:cNvPr>
          <p:cNvSpPr>
            <a:spLocks noGrp="1"/>
          </p:cNvSpPr>
          <p:nvPr>
            <p:ph type="title"/>
          </p:nvPr>
        </p:nvSpPr>
        <p:spPr>
          <a:xfrm>
            <a:off x="2641600" y="586560"/>
            <a:ext cx="8737600" cy="632640"/>
          </a:xfrm>
        </p:spPr>
        <p:txBody>
          <a:bodyPr/>
          <a:lstStyle/>
          <a:p>
            <a:r>
              <a:rPr lang="en-US" dirty="0"/>
              <a:t>FTIP Summary – 4 Year Period</a:t>
            </a:r>
          </a:p>
        </p:txBody>
      </p:sp>
      <p:graphicFrame>
        <p:nvGraphicFramePr>
          <p:cNvPr id="4" name="Content Placeholder 3">
            <a:extLst>
              <a:ext uri="{FF2B5EF4-FFF2-40B4-BE49-F238E27FC236}">
                <a16:creationId xmlns:a16="http://schemas.microsoft.com/office/drawing/2014/main" id="{74003DC4-E5C1-4BC3-81FB-9EE69409161E}"/>
              </a:ext>
            </a:extLst>
          </p:cNvPr>
          <p:cNvGraphicFramePr>
            <a:graphicFrameLocks noGrp="1"/>
          </p:cNvGraphicFramePr>
          <p:nvPr>
            <p:ph idx="1"/>
            <p:extLst>
              <p:ext uri="{D42A27DB-BD31-4B8C-83A1-F6EECF244321}">
                <p14:modId xmlns:p14="http://schemas.microsoft.com/office/powerpoint/2010/main" val="614474017"/>
              </p:ext>
            </p:extLst>
          </p:nvPr>
        </p:nvGraphicFramePr>
        <p:xfrm>
          <a:off x="2209800" y="1752600"/>
          <a:ext cx="8610599" cy="1066800"/>
        </p:xfrm>
        <a:graphic>
          <a:graphicData uri="http://schemas.openxmlformats.org/drawingml/2006/table">
            <a:tbl>
              <a:tblPr>
                <a:tableStyleId>{5C22544A-7EE6-4342-B048-85BDC9FD1C3A}</a:tableStyleId>
              </a:tblPr>
              <a:tblGrid>
                <a:gridCol w="704613">
                  <a:extLst>
                    <a:ext uri="{9D8B030D-6E8A-4147-A177-3AD203B41FA5}">
                      <a16:colId xmlns:a16="http://schemas.microsoft.com/office/drawing/2014/main" val="4183693835"/>
                    </a:ext>
                  </a:extLst>
                </a:gridCol>
                <a:gridCol w="1827215">
                  <a:extLst>
                    <a:ext uri="{9D8B030D-6E8A-4147-A177-3AD203B41FA5}">
                      <a16:colId xmlns:a16="http://schemas.microsoft.com/office/drawing/2014/main" val="3541857920"/>
                    </a:ext>
                  </a:extLst>
                </a:gridCol>
                <a:gridCol w="800153">
                  <a:extLst>
                    <a:ext uri="{9D8B030D-6E8A-4147-A177-3AD203B41FA5}">
                      <a16:colId xmlns:a16="http://schemas.microsoft.com/office/drawing/2014/main" val="3665241857"/>
                    </a:ext>
                  </a:extLst>
                </a:gridCol>
                <a:gridCol w="585186">
                  <a:extLst>
                    <a:ext uri="{9D8B030D-6E8A-4147-A177-3AD203B41FA5}">
                      <a16:colId xmlns:a16="http://schemas.microsoft.com/office/drawing/2014/main" val="1352512034"/>
                    </a:ext>
                  </a:extLst>
                </a:gridCol>
                <a:gridCol w="513531">
                  <a:extLst>
                    <a:ext uri="{9D8B030D-6E8A-4147-A177-3AD203B41FA5}">
                      <a16:colId xmlns:a16="http://schemas.microsoft.com/office/drawing/2014/main" val="1797144452"/>
                    </a:ext>
                  </a:extLst>
                </a:gridCol>
                <a:gridCol w="656841">
                  <a:extLst>
                    <a:ext uri="{9D8B030D-6E8A-4147-A177-3AD203B41FA5}">
                      <a16:colId xmlns:a16="http://schemas.microsoft.com/office/drawing/2014/main" val="1462795480"/>
                    </a:ext>
                  </a:extLst>
                </a:gridCol>
                <a:gridCol w="465760">
                  <a:extLst>
                    <a:ext uri="{9D8B030D-6E8A-4147-A177-3AD203B41FA5}">
                      <a16:colId xmlns:a16="http://schemas.microsoft.com/office/drawing/2014/main" val="1142905849"/>
                    </a:ext>
                  </a:extLst>
                </a:gridCol>
                <a:gridCol w="513531">
                  <a:extLst>
                    <a:ext uri="{9D8B030D-6E8A-4147-A177-3AD203B41FA5}">
                      <a16:colId xmlns:a16="http://schemas.microsoft.com/office/drawing/2014/main" val="3842530169"/>
                    </a:ext>
                  </a:extLst>
                </a:gridCol>
                <a:gridCol w="465760">
                  <a:extLst>
                    <a:ext uri="{9D8B030D-6E8A-4147-A177-3AD203B41FA5}">
                      <a16:colId xmlns:a16="http://schemas.microsoft.com/office/drawing/2014/main" val="32507128"/>
                    </a:ext>
                  </a:extLst>
                </a:gridCol>
                <a:gridCol w="501589">
                  <a:extLst>
                    <a:ext uri="{9D8B030D-6E8A-4147-A177-3AD203B41FA5}">
                      <a16:colId xmlns:a16="http://schemas.microsoft.com/office/drawing/2014/main" val="3807672781"/>
                    </a:ext>
                  </a:extLst>
                </a:gridCol>
                <a:gridCol w="465760">
                  <a:extLst>
                    <a:ext uri="{9D8B030D-6E8A-4147-A177-3AD203B41FA5}">
                      <a16:colId xmlns:a16="http://schemas.microsoft.com/office/drawing/2014/main" val="1634354649"/>
                    </a:ext>
                  </a:extLst>
                </a:gridCol>
                <a:gridCol w="501589">
                  <a:extLst>
                    <a:ext uri="{9D8B030D-6E8A-4147-A177-3AD203B41FA5}">
                      <a16:colId xmlns:a16="http://schemas.microsoft.com/office/drawing/2014/main" val="583775675"/>
                    </a:ext>
                  </a:extLst>
                </a:gridCol>
                <a:gridCol w="609071">
                  <a:extLst>
                    <a:ext uri="{9D8B030D-6E8A-4147-A177-3AD203B41FA5}">
                      <a16:colId xmlns:a16="http://schemas.microsoft.com/office/drawing/2014/main" val="37323701"/>
                    </a:ext>
                  </a:extLst>
                </a:gridCol>
              </a:tblGrid>
              <a:tr h="248432">
                <a:tc>
                  <a:txBody>
                    <a:bodyPr/>
                    <a:lstStyle/>
                    <a:p>
                      <a:pPr algn="l" fontAlgn="t"/>
                      <a:endParaRPr lang="en-US" sz="900" b="0" i="0" u="none" strike="noStrike">
                        <a:solidFill>
                          <a:srgbClr val="000000"/>
                        </a:solidFill>
                        <a:effectLst/>
                        <a:latin typeface="ARIAL" panose="020B0604020202020204" pitchFamily="34" charset="0"/>
                      </a:endParaRPr>
                    </a:p>
                  </a:txBody>
                  <a:tcPr marL="6933" marR="6933" marT="6933" marB="0"/>
                </a:tc>
                <a:tc>
                  <a:txBody>
                    <a:bodyPr/>
                    <a:lstStyle/>
                    <a:p>
                      <a:pPr algn="l" fontAlgn="t"/>
                      <a:endParaRPr lang="en-US" sz="900" b="0" i="0" u="none" strike="noStrike">
                        <a:solidFill>
                          <a:srgbClr val="000000"/>
                        </a:solidFill>
                        <a:effectLst/>
                        <a:latin typeface="ARIAL" panose="020B0604020202020204" pitchFamily="34" charset="0"/>
                      </a:endParaRPr>
                    </a:p>
                  </a:txBody>
                  <a:tcPr marL="6933" marR="6933" marT="6933" marB="0"/>
                </a:tc>
                <a:tc gridSpan="11">
                  <a:txBody>
                    <a:bodyPr/>
                    <a:lstStyle/>
                    <a:p>
                      <a:pPr algn="ctr" fontAlgn="t"/>
                      <a:r>
                        <a:rPr lang="en-US" sz="900" u="none" strike="noStrike">
                          <a:effectLst/>
                        </a:rPr>
                        <a:t>Dollars x 1,000</a:t>
                      </a:r>
                      <a:endParaRPr lang="en-US" sz="900" b="1" i="0" u="none" strike="noStrike">
                        <a:solidFill>
                          <a:srgbClr val="000000"/>
                        </a:solidFill>
                        <a:effectLst/>
                        <a:latin typeface="ARIAL" panose="020B0604020202020204" pitchFamily="34" charset="0"/>
                      </a:endParaRPr>
                    </a:p>
                  </a:txBody>
                  <a:tcPr marL="6933" marR="6933" marT="6933"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56043602"/>
                  </a:ext>
                </a:extLst>
              </a:tr>
              <a:tr h="572857">
                <a:tc rowSpan="2" gridSpan="2">
                  <a:txBody>
                    <a:bodyPr/>
                    <a:lstStyle/>
                    <a:p>
                      <a:pPr algn="ctr" fontAlgn="ctr"/>
                      <a:r>
                        <a:rPr lang="en-US" sz="900" u="none" strike="noStrike">
                          <a:effectLst/>
                        </a:rPr>
                        <a:t>2019 FTIP  - 4 Year Only Period</a:t>
                      </a:r>
                      <a:endParaRPr lang="en-US" sz="900" b="1" i="0" u="none" strike="noStrike">
                        <a:solidFill>
                          <a:srgbClr val="000000"/>
                        </a:solidFill>
                        <a:effectLst/>
                        <a:latin typeface="ARIAL" panose="020B0604020202020204" pitchFamily="34" charset="0"/>
                      </a:endParaRPr>
                    </a:p>
                  </a:txBody>
                  <a:tcPr marL="6933" marR="6933" marT="6933" marB="0" anchor="ctr"/>
                </a:tc>
                <a:tc rowSpan="2" hMerge="1">
                  <a:txBody>
                    <a:bodyPr/>
                    <a:lstStyle/>
                    <a:p>
                      <a:endParaRPr lang="en-US"/>
                    </a:p>
                  </a:txBody>
                  <a:tcPr/>
                </a:tc>
                <a:tc>
                  <a:txBody>
                    <a:bodyPr/>
                    <a:lstStyle/>
                    <a:p>
                      <a:pPr algn="ctr" fontAlgn="t"/>
                      <a:r>
                        <a:rPr lang="en-US" sz="900" u="none" strike="noStrike" dirty="0">
                          <a:effectLst/>
                        </a:rPr>
                        <a:t>Local Funds</a:t>
                      </a:r>
                      <a:endParaRPr lang="en-US" sz="900" b="1" i="0" u="none" strike="noStrike" dirty="0">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dirty="0">
                          <a:effectLst/>
                        </a:rPr>
                        <a:t>RIP-State</a:t>
                      </a:r>
                      <a:endParaRPr lang="en-US" sz="900" b="1" i="0" u="none" strike="noStrike" dirty="0">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IIP-State</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SHOPP</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Demo</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FTA Funds</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CMAQ</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HBP</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HSIP</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ATP</a:t>
                      </a:r>
                      <a:endParaRPr lang="en-US" sz="900" b="1" i="0" u="none" strike="noStrike">
                        <a:solidFill>
                          <a:srgbClr val="000000"/>
                        </a:solidFill>
                        <a:effectLst/>
                        <a:latin typeface="ARIAL" panose="020B0604020202020204" pitchFamily="34" charset="0"/>
                      </a:endParaRPr>
                    </a:p>
                  </a:txBody>
                  <a:tcPr marL="6933" marR="6933" marT="6933" marB="0"/>
                </a:tc>
                <a:tc>
                  <a:txBody>
                    <a:bodyPr/>
                    <a:lstStyle/>
                    <a:p>
                      <a:pPr algn="ctr" fontAlgn="t"/>
                      <a:r>
                        <a:rPr lang="en-US" sz="900" u="none" strike="noStrike">
                          <a:effectLst/>
                        </a:rPr>
                        <a:t>Totals</a:t>
                      </a:r>
                      <a:endParaRPr lang="en-US" sz="900" b="1" i="0" u="none" strike="noStrike">
                        <a:solidFill>
                          <a:srgbClr val="000000"/>
                        </a:solidFill>
                        <a:effectLst/>
                        <a:latin typeface="ARIAL" panose="020B0604020202020204" pitchFamily="34" charset="0"/>
                      </a:endParaRPr>
                    </a:p>
                  </a:txBody>
                  <a:tcPr marL="6933" marR="6933" marT="6933" marB="0"/>
                </a:tc>
                <a:extLst>
                  <a:ext uri="{0D108BD9-81ED-4DB2-BD59-A6C34878D82A}">
                    <a16:rowId xmlns:a16="http://schemas.microsoft.com/office/drawing/2014/main" val="2512570950"/>
                  </a:ext>
                </a:extLst>
              </a:tr>
              <a:tr h="245511">
                <a:tc gridSpan="2" vMerge="1">
                  <a:txBody>
                    <a:bodyPr/>
                    <a:lstStyle/>
                    <a:p>
                      <a:endParaRPr lang="en-US"/>
                    </a:p>
                  </a:txBody>
                  <a:tcPr/>
                </a:tc>
                <a:tc hMerge="1" vMerge="1">
                  <a:txBody>
                    <a:bodyPr/>
                    <a:lstStyle/>
                    <a:p>
                      <a:endParaRPr lang="en-US"/>
                    </a:p>
                  </a:txBody>
                  <a:tcPr/>
                </a:tc>
                <a:tc>
                  <a:txBody>
                    <a:bodyPr/>
                    <a:lstStyle/>
                    <a:p>
                      <a:pPr algn="ctr" fontAlgn="ctr"/>
                      <a:r>
                        <a:rPr lang="en-US" sz="900" u="none" strike="noStrike">
                          <a:effectLst/>
                        </a:rPr>
                        <a:t>58,482</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21,466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21,200</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329,673</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2,526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18,886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5,366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17,946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9,176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a:effectLst/>
                        </a:rPr>
                        <a:t>12,906</a:t>
                      </a:r>
                      <a:endParaRPr lang="en-US" sz="900" b="1" i="0" u="none" strike="noStrike">
                        <a:solidFill>
                          <a:srgbClr val="000000"/>
                        </a:solidFill>
                        <a:effectLst/>
                        <a:latin typeface="ARIAL" panose="020B0604020202020204" pitchFamily="34" charset="0"/>
                      </a:endParaRPr>
                    </a:p>
                  </a:txBody>
                  <a:tcPr marL="6933" marR="6933" marT="6933" marB="0" anchor="ctr"/>
                </a:tc>
                <a:tc>
                  <a:txBody>
                    <a:bodyPr/>
                    <a:lstStyle/>
                    <a:p>
                      <a:pPr algn="ctr" fontAlgn="ctr"/>
                      <a:r>
                        <a:rPr lang="en-US" sz="900" u="none" strike="noStrike" dirty="0">
                          <a:effectLst/>
                        </a:rPr>
                        <a:t>497,627</a:t>
                      </a:r>
                      <a:endParaRPr lang="en-US" sz="900" b="1" i="0" u="none" strike="noStrike" dirty="0">
                        <a:solidFill>
                          <a:srgbClr val="000000"/>
                        </a:solidFill>
                        <a:effectLst/>
                        <a:latin typeface="ARIAL" panose="020B0604020202020204" pitchFamily="34" charset="0"/>
                      </a:endParaRPr>
                    </a:p>
                  </a:txBody>
                  <a:tcPr marL="6933" marR="6933" marT="6933" marB="0" anchor="ctr"/>
                </a:tc>
                <a:extLst>
                  <a:ext uri="{0D108BD9-81ED-4DB2-BD59-A6C34878D82A}">
                    <a16:rowId xmlns:a16="http://schemas.microsoft.com/office/drawing/2014/main" val="2840364667"/>
                  </a:ext>
                </a:extLst>
              </a:tr>
            </a:tbl>
          </a:graphicData>
        </a:graphic>
      </p:graphicFrame>
      <p:graphicFrame>
        <p:nvGraphicFramePr>
          <p:cNvPr id="5" name="Object 4">
            <a:extLst>
              <a:ext uri="{FF2B5EF4-FFF2-40B4-BE49-F238E27FC236}">
                <a16:creationId xmlns:a16="http://schemas.microsoft.com/office/drawing/2014/main" id="{4A687657-A31C-415A-A2A1-26963FDAF10C}"/>
              </a:ext>
            </a:extLst>
          </p:cNvPr>
          <p:cNvGraphicFramePr>
            <a:graphicFrameLocks noChangeAspect="1"/>
          </p:cNvGraphicFramePr>
          <p:nvPr>
            <p:extLst>
              <p:ext uri="{D42A27DB-BD31-4B8C-83A1-F6EECF244321}">
                <p14:modId xmlns:p14="http://schemas.microsoft.com/office/powerpoint/2010/main" val="2606005492"/>
              </p:ext>
            </p:extLst>
          </p:nvPr>
        </p:nvGraphicFramePr>
        <p:xfrm>
          <a:off x="4976812" y="3048000"/>
          <a:ext cx="3729567" cy="2590800"/>
        </p:xfrm>
        <a:graphic>
          <a:graphicData uri="http://schemas.openxmlformats.org/presentationml/2006/ole">
            <mc:AlternateContent xmlns:mc="http://schemas.openxmlformats.org/markup-compatibility/2006">
              <mc:Choice xmlns:v="urn:schemas-microsoft-com:vml" Requires="v">
                <p:oleObj spid="_x0000_s27655" name="Worksheet" r:id="rId3" imgW="2796632" imgH="1943136" progId="Excel.Sheet.8">
                  <p:embed/>
                </p:oleObj>
              </mc:Choice>
              <mc:Fallback>
                <p:oleObj name="Worksheet" r:id="rId3" imgW="2796632" imgH="1943136" progId="Excel.Sheet.8">
                  <p:embed/>
                  <p:pic>
                    <p:nvPicPr>
                      <p:cNvPr id="0" name=""/>
                      <p:cNvPicPr/>
                      <p:nvPr/>
                    </p:nvPicPr>
                    <p:blipFill>
                      <a:blip r:embed="rId4"/>
                      <a:stretch>
                        <a:fillRect/>
                      </a:stretch>
                    </p:blipFill>
                    <p:spPr>
                      <a:xfrm>
                        <a:off x="4976812" y="3048000"/>
                        <a:ext cx="3729567" cy="2590800"/>
                      </a:xfrm>
                      <a:prstGeom prst="rect">
                        <a:avLst/>
                      </a:prstGeom>
                    </p:spPr>
                  </p:pic>
                </p:oleObj>
              </mc:Fallback>
            </mc:AlternateContent>
          </a:graphicData>
        </a:graphic>
      </p:graphicFrame>
    </p:spTree>
    <p:extLst>
      <p:ext uri="{BB962C8B-B14F-4D97-AF65-F5344CB8AC3E}">
        <p14:creationId xmlns:p14="http://schemas.microsoft.com/office/powerpoint/2010/main" val="1940368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br>
              <a:rPr lang="en-US" sz="2400" dirty="0"/>
            </a:br>
            <a:endParaRPr lang="en-US" sz="2400" dirty="0"/>
          </a:p>
        </p:txBody>
      </p:sp>
      <p:sp>
        <p:nvSpPr>
          <p:cNvPr id="19459" name="Rectangle 3"/>
          <p:cNvSpPr>
            <a:spLocks noGrp="1" noChangeArrowheads="1"/>
          </p:cNvSpPr>
          <p:nvPr>
            <p:ph type="body" idx="1"/>
          </p:nvPr>
        </p:nvSpPr>
        <p:spPr>
          <a:xfrm>
            <a:off x="3352800" y="1524000"/>
            <a:ext cx="6248400" cy="4191000"/>
          </a:xfrm>
        </p:spPr>
        <p:txBody>
          <a:bodyPr/>
          <a:lstStyle/>
          <a:p>
            <a:pPr>
              <a:buNone/>
            </a:pPr>
            <a:endParaRPr lang="en-US" sz="1400" dirty="0"/>
          </a:p>
          <a:p>
            <a:pPr>
              <a:buNone/>
            </a:pPr>
            <a:r>
              <a:rPr lang="en-US" sz="1400" dirty="0"/>
              <a:t>     BCAG operates Butte Regional Transit (B-Line) for fixed route and paratransit service.  The purpose of Transit in the RTP is to identify the existing route structure and to identify planned improvements. </a:t>
            </a:r>
          </a:p>
          <a:p>
            <a:pPr>
              <a:buNone/>
            </a:pPr>
            <a:r>
              <a:rPr lang="en-US" sz="1400" dirty="0"/>
              <a:t>      The public is encouraged to voice their thoughts and opinions on what transit or other mass transportation improvements BCAG should be working on in the future.</a:t>
            </a:r>
          </a:p>
          <a:p>
            <a:pPr>
              <a:buNone/>
            </a:pPr>
            <a:r>
              <a:rPr lang="en-US" sz="1400" dirty="0"/>
              <a:t>      In 2015, BCAG completed a Transit and Non-Motorized Plan to help guide the transit decision making process. Extensive public outreach was conducted to help plan the current transit system. The plan is posted online at: </a:t>
            </a:r>
            <a:r>
              <a:rPr lang="en-US" sz="1400" dirty="0">
                <a:hlinkClick r:id="rId2"/>
              </a:rPr>
              <a:t>http://www.bcag.org/Planning/Transit--Non-Motorized-Transportation-Plan/index.html</a:t>
            </a:r>
            <a:r>
              <a:rPr lang="en-US" sz="1400" dirty="0"/>
              <a:t>.  The existing routes are later displayed.  The current transit projects are based on this plan.</a:t>
            </a:r>
          </a:p>
          <a:p>
            <a:pPr>
              <a:buNone/>
            </a:pPr>
            <a:endParaRPr lang="en-US" sz="1400" dirty="0"/>
          </a:p>
          <a:p>
            <a:pPr>
              <a:buNone/>
            </a:pPr>
            <a:endParaRPr lang="en-US" sz="1400" dirty="0"/>
          </a:p>
        </p:txBody>
      </p:sp>
      <p:sp>
        <p:nvSpPr>
          <p:cNvPr id="7" name="TextBox 6"/>
          <p:cNvSpPr txBox="1"/>
          <p:nvPr/>
        </p:nvSpPr>
        <p:spPr>
          <a:xfrm>
            <a:off x="4038601" y="2895600"/>
            <a:ext cx="184731" cy="738664"/>
          </a:xfrm>
          <a:prstGeom prst="rect">
            <a:avLst/>
          </a:prstGeom>
          <a:noFill/>
        </p:spPr>
        <p:txBody>
          <a:bodyPr wrap="none" rtlCol="0">
            <a:spAutoFit/>
          </a:bodyPr>
          <a:lstStyle/>
          <a:p>
            <a:endParaRPr lang="en-US" sz="1400" dirty="0">
              <a:latin typeface="+mn-lt"/>
            </a:endParaRPr>
          </a:p>
          <a:p>
            <a:endParaRPr lang="en-US" sz="1400" dirty="0">
              <a:latin typeface="+mn-lt"/>
            </a:endParaRPr>
          </a:p>
          <a:p>
            <a:endParaRPr lang="en-US" sz="1400" dirty="0">
              <a:latin typeface="+mn-lt"/>
            </a:endParaRPr>
          </a:p>
        </p:txBody>
      </p:sp>
      <p:pic>
        <p:nvPicPr>
          <p:cNvPr id="31746" name="Picture 2"/>
          <p:cNvPicPr>
            <a:picLocks noChangeAspect="1" noChangeArrowheads="1"/>
          </p:cNvPicPr>
          <p:nvPr/>
        </p:nvPicPr>
        <p:blipFill>
          <a:blip r:embed="rId3" cstate="print"/>
          <a:srcRect/>
          <a:stretch>
            <a:fillRect/>
          </a:stretch>
        </p:blipFill>
        <p:spPr bwMode="auto">
          <a:xfrm>
            <a:off x="5097780" y="381000"/>
            <a:ext cx="2674620" cy="990600"/>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0" y="381000"/>
            <a:ext cx="6553200" cy="533400"/>
          </a:xfrm>
        </p:spPr>
        <p:txBody>
          <a:bodyPr/>
          <a:lstStyle/>
          <a:p>
            <a:pPr algn="ctr"/>
            <a:r>
              <a:rPr lang="en-US" sz="2400" dirty="0"/>
              <a:t>Transit - Continued</a:t>
            </a:r>
          </a:p>
        </p:txBody>
      </p:sp>
      <p:sp>
        <p:nvSpPr>
          <p:cNvPr id="10" name="TextBox 9"/>
          <p:cNvSpPr txBox="1"/>
          <p:nvPr/>
        </p:nvSpPr>
        <p:spPr>
          <a:xfrm>
            <a:off x="3200401" y="1164134"/>
            <a:ext cx="7295587" cy="5478423"/>
          </a:xfrm>
          <a:prstGeom prst="rect">
            <a:avLst/>
          </a:prstGeom>
          <a:noFill/>
        </p:spPr>
        <p:txBody>
          <a:bodyPr wrap="none" rtlCol="0">
            <a:spAutoFit/>
          </a:bodyPr>
          <a:lstStyle/>
          <a:p>
            <a:endParaRPr lang="en-US" sz="1400" dirty="0">
              <a:latin typeface="+mn-lt"/>
            </a:endParaRPr>
          </a:p>
          <a:p>
            <a:r>
              <a:rPr lang="en-US" sz="1400" dirty="0">
                <a:latin typeface="+mn-lt"/>
              </a:rPr>
              <a:t>CHICO</a:t>
            </a:r>
          </a:p>
          <a:p>
            <a:endParaRPr lang="en-US" sz="1400" dirty="0">
              <a:latin typeface="+mn-lt"/>
            </a:endParaRPr>
          </a:p>
          <a:p>
            <a:r>
              <a:rPr lang="en-US" sz="1400" dirty="0">
                <a:latin typeface="+mn-lt"/>
              </a:rPr>
              <a:t>There are 12 local routes that operate in the Chico Urban Area. All these </a:t>
            </a:r>
          </a:p>
          <a:p>
            <a:r>
              <a:rPr lang="en-US" sz="1400" dirty="0">
                <a:latin typeface="+mn-lt"/>
              </a:rPr>
              <a:t>routes, with the exception of Route 7 (which covers the east side of Chico),</a:t>
            </a:r>
          </a:p>
          <a:p>
            <a:r>
              <a:rPr lang="en-US" sz="1400" dirty="0">
                <a:latin typeface="+mn-lt"/>
              </a:rPr>
              <a:t>serve the Downtown Chico Transit Center at 2</a:t>
            </a:r>
            <a:r>
              <a:rPr lang="en-US" sz="1400" baseline="30000" dirty="0">
                <a:latin typeface="+mn-lt"/>
              </a:rPr>
              <a:t>nd</a:t>
            </a:r>
            <a:r>
              <a:rPr lang="en-US" sz="1400" dirty="0">
                <a:latin typeface="+mn-lt"/>
              </a:rPr>
              <a:t> and Salem streets. All these</a:t>
            </a:r>
          </a:p>
          <a:p>
            <a:r>
              <a:rPr lang="en-US" sz="1400" dirty="0">
                <a:latin typeface="+mn-lt"/>
              </a:rPr>
              <a:t>routes provide at least hourly service throughout the day, with most adding</a:t>
            </a:r>
          </a:p>
          <a:p>
            <a:r>
              <a:rPr lang="en-US" sz="1400" dirty="0">
                <a:latin typeface="+mn-lt"/>
              </a:rPr>
              <a:t>half-hour service during peak times. Three of them (8, 9 &amp; 15) run half-hour</a:t>
            </a:r>
          </a:p>
          <a:p>
            <a:r>
              <a:rPr lang="en-US" sz="1400" dirty="0">
                <a:latin typeface="+mn-lt"/>
              </a:rPr>
              <a:t>headways all day, with Route 15 providing 20-minute headways during peak</a:t>
            </a:r>
          </a:p>
          <a:p>
            <a:r>
              <a:rPr lang="en-US" sz="1400" dirty="0">
                <a:latin typeface="+mn-lt"/>
              </a:rPr>
              <a:t>periods. All the routes operate year-round, except Routes 8 &amp; 9, which are</a:t>
            </a:r>
          </a:p>
          <a:p>
            <a:r>
              <a:rPr lang="en-US" sz="1400" dirty="0">
                <a:latin typeface="+mn-lt"/>
              </a:rPr>
              <a:t>designated as the Student Shuttles and only running when Chico State is</a:t>
            </a:r>
          </a:p>
          <a:p>
            <a:r>
              <a:rPr lang="en-US" sz="1400" dirty="0">
                <a:latin typeface="+mn-lt"/>
              </a:rPr>
              <a:t>in session.  </a:t>
            </a:r>
          </a:p>
          <a:p>
            <a:endParaRPr lang="en-US" sz="1400" dirty="0">
              <a:latin typeface="+mn-lt"/>
            </a:endParaRPr>
          </a:p>
          <a:p>
            <a:r>
              <a:rPr lang="en-US" sz="1400" dirty="0">
                <a:latin typeface="+mn-lt"/>
              </a:rPr>
              <a:t>In addition to the local Chico routes, there are four regional routes that also</a:t>
            </a:r>
          </a:p>
          <a:p>
            <a:r>
              <a:rPr lang="en-US" sz="1400" dirty="0">
                <a:latin typeface="+mn-lt"/>
              </a:rPr>
              <a:t>stage at the Chico Transit Center. These include Route 20 (Oroville), Route 32</a:t>
            </a:r>
          </a:p>
          <a:p>
            <a:r>
              <a:rPr lang="en-US" sz="1400" dirty="0">
                <a:latin typeface="+mn-lt"/>
              </a:rPr>
              <a:t>(Gridley), and Routes 40 &amp; 41 (Paradise &amp; Magalia). </a:t>
            </a:r>
          </a:p>
          <a:p>
            <a:endParaRPr lang="en-US" sz="1400" dirty="0">
              <a:latin typeface="+mn-lt"/>
            </a:endParaRPr>
          </a:p>
          <a:p>
            <a:endParaRPr lang="en-US" sz="1400" dirty="0">
              <a:latin typeface="+mn-lt"/>
            </a:endParaRPr>
          </a:p>
          <a:p>
            <a:r>
              <a:rPr lang="en-US" sz="1400" dirty="0">
                <a:latin typeface="+mn-lt"/>
              </a:rPr>
              <a:t>OROVILLE</a:t>
            </a:r>
          </a:p>
          <a:p>
            <a:endParaRPr lang="en-US" sz="1400" dirty="0">
              <a:latin typeface="+mn-lt"/>
            </a:endParaRPr>
          </a:p>
          <a:p>
            <a:r>
              <a:rPr lang="en-US" sz="1400" dirty="0">
                <a:latin typeface="+mn-lt"/>
              </a:rPr>
              <a:t>Four local routes (24, 25, 26 &amp; 27) provide hourly service to the Oroville area.</a:t>
            </a:r>
          </a:p>
          <a:p>
            <a:r>
              <a:rPr lang="en-US" sz="1400" dirty="0">
                <a:latin typeface="+mn-lt"/>
              </a:rPr>
              <a:t>These local routes operate Monday-Friday. In addition, two regional routes -</a:t>
            </a:r>
          </a:p>
          <a:p>
            <a:r>
              <a:rPr lang="en-US" sz="1400" dirty="0">
                <a:latin typeface="+mn-lt"/>
              </a:rPr>
              <a:t>Route 20 (Chico) and Route 30 (Gridley) also serve the Oroville Transit Center.</a:t>
            </a:r>
          </a:p>
          <a:p>
            <a:r>
              <a:rPr lang="en-US" sz="1400" dirty="0">
                <a:latin typeface="+mn-lt"/>
              </a:rPr>
              <a:t>Oroville had one additional route (Route 31 from Paradise), but that was </a:t>
            </a:r>
          </a:p>
          <a:p>
            <a:r>
              <a:rPr lang="en-US" sz="1400" dirty="0">
                <a:latin typeface="+mn-lt"/>
              </a:rPr>
              <a:t>discontinued after the Camp Fire.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0" y="533400"/>
            <a:ext cx="6553200" cy="533400"/>
          </a:xfrm>
        </p:spPr>
        <p:txBody>
          <a:bodyPr/>
          <a:lstStyle/>
          <a:p>
            <a:pPr algn="ctr"/>
            <a:r>
              <a:rPr lang="en-US" sz="2400" dirty="0"/>
              <a:t>Transit - Continued</a:t>
            </a:r>
          </a:p>
        </p:txBody>
      </p:sp>
      <p:sp>
        <p:nvSpPr>
          <p:cNvPr id="19459" name="Rectangle 3"/>
          <p:cNvSpPr>
            <a:spLocks noGrp="1" noChangeArrowheads="1"/>
          </p:cNvSpPr>
          <p:nvPr>
            <p:ph type="body" idx="1"/>
          </p:nvPr>
        </p:nvSpPr>
        <p:spPr>
          <a:xfrm>
            <a:off x="3352800" y="1752600"/>
            <a:ext cx="6248400" cy="2286000"/>
          </a:xfrm>
        </p:spPr>
        <p:txBody>
          <a:bodyPr/>
          <a:lstStyle/>
          <a:p>
            <a:pPr>
              <a:buNone/>
            </a:pPr>
            <a:r>
              <a:rPr lang="en-US" sz="1400" dirty="0"/>
              <a:t>      </a:t>
            </a:r>
          </a:p>
        </p:txBody>
      </p:sp>
      <p:sp>
        <p:nvSpPr>
          <p:cNvPr id="9" name="Rectangle 8"/>
          <p:cNvSpPr/>
          <p:nvPr/>
        </p:nvSpPr>
        <p:spPr>
          <a:xfrm>
            <a:off x="3505200" y="1600200"/>
            <a:ext cx="5943600" cy="5047536"/>
          </a:xfrm>
          <a:prstGeom prst="rect">
            <a:avLst/>
          </a:prstGeom>
        </p:spPr>
        <p:txBody>
          <a:bodyPr wrap="square">
            <a:spAutoFit/>
          </a:bodyPr>
          <a:lstStyle/>
          <a:p>
            <a:r>
              <a:rPr lang="en-US" sz="1400" dirty="0">
                <a:latin typeface="+mn-lt"/>
              </a:rPr>
              <a:t>PARADISE</a:t>
            </a:r>
          </a:p>
          <a:p>
            <a:endParaRPr lang="en-US" sz="1400" dirty="0">
              <a:latin typeface="+mn-lt"/>
            </a:endParaRPr>
          </a:p>
          <a:p>
            <a:r>
              <a:rPr lang="en-US" sz="1400" dirty="0">
                <a:latin typeface="+mn-lt"/>
              </a:rPr>
              <a:t>The Paradise/Magalia Area is served by two routes - 40 &amp; 41.</a:t>
            </a:r>
          </a:p>
          <a:p>
            <a:r>
              <a:rPr lang="en-US" sz="1400" dirty="0">
                <a:latin typeface="+mn-lt"/>
              </a:rPr>
              <a:t>These are regional routes from Chico that also provide local </a:t>
            </a:r>
          </a:p>
          <a:p>
            <a:r>
              <a:rPr lang="en-US" sz="1400" dirty="0">
                <a:latin typeface="+mn-lt"/>
              </a:rPr>
              <a:t>service to the ridge. After the Camp Fire bus service in the Paradise area was greatly affected. One route (31) was eliminated and the overall service hours were reduced by 44%. </a:t>
            </a:r>
          </a:p>
          <a:p>
            <a:endParaRPr lang="en-US" sz="1400" dirty="0">
              <a:latin typeface="+mn-lt"/>
            </a:endParaRPr>
          </a:p>
          <a:p>
            <a:endParaRPr lang="en-US" sz="1400" dirty="0">
              <a:latin typeface="+mn-lt"/>
            </a:endParaRPr>
          </a:p>
          <a:p>
            <a:r>
              <a:rPr lang="en-US" sz="1400" dirty="0">
                <a:latin typeface="+mn-lt"/>
              </a:rPr>
              <a:t>GRIDLEY/BIGGS</a:t>
            </a:r>
          </a:p>
          <a:p>
            <a:endParaRPr lang="en-US" sz="1400" dirty="0">
              <a:latin typeface="+mn-lt"/>
            </a:endParaRPr>
          </a:p>
          <a:p>
            <a:r>
              <a:rPr lang="en-US" sz="1400" dirty="0">
                <a:latin typeface="+mn-lt"/>
              </a:rPr>
              <a:t>Two regional routes, 30 (Oroville) &amp; 32 (Chico) provide service Gridley/Biggs and act as the local service for this area. </a:t>
            </a:r>
          </a:p>
          <a:p>
            <a:endParaRPr lang="en-US" sz="1400" dirty="0">
              <a:latin typeface="+mn-lt"/>
            </a:endParaRPr>
          </a:p>
          <a:p>
            <a:r>
              <a:rPr lang="en-US" sz="1400" dirty="0">
                <a:latin typeface="+mn-lt"/>
              </a:rPr>
              <a:t>ADDITIONAL HIGHLIGHTS </a:t>
            </a:r>
          </a:p>
          <a:p>
            <a:endParaRPr lang="en-US" sz="1400" dirty="0">
              <a:latin typeface="+mn-lt"/>
            </a:endParaRPr>
          </a:p>
          <a:p>
            <a:pPr>
              <a:buFont typeface="Arial" pitchFamily="34" charset="0"/>
              <a:buChar char="•"/>
            </a:pPr>
            <a:r>
              <a:rPr lang="en-US" sz="1400" dirty="0">
                <a:latin typeface="+mn-lt"/>
              </a:rPr>
              <a:t>  Over 500 bus stops systemwide, with 150 having shelters </a:t>
            </a:r>
          </a:p>
          <a:p>
            <a:pPr>
              <a:buFont typeface="Arial" pitchFamily="34" charset="0"/>
              <a:buChar char="•"/>
            </a:pPr>
            <a:r>
              <a:rPr lang="en-US" sz="1400" dirty="0">
                <a:latin typeface="+mn-lt"/>
              </a:rPr>
              <a:t>  Schedules at all stops, with some having Real-Time signage</a:t>
            </a:r>
          </a:p>
          <a:p>
            <a:pPr>
              <a:buFont typeface="Arial" pitchFamily="34" charset="0"/>
              <a:buChar char="•"/>
            </a:pPr>
            <a:r>
              <a:rPr lang="en-US" sz="1400" dirty="0">
                <a:latin typeface="+mn-lt"/>
              </a:rPr>
              <a:t>  AVL/GPS installed on entire fleet, which allows passengers to</a:t>
            </a:r>
          </a:p>
          <a:p>
            <a:r>
              <a:rPr lang="en-US" sz="1400" dirty="0">
                <a:latin typeface="+mn-lt"/>
              </a:rPr>
              <a:t>   access Real-Time bus arrival information. Also allows for </a:t>
            </a:r>
          </a:p>
          <a:p>
            <a:r>
              <a:rPr lang="en-US" sz="1400" dirty="0">
                <a:latin typeface="+mn-lt"/>
              </a:rPr>
              <a:t>   tracking of boarding location to make route improvements</a:t>
            </a:r>
          </a:p>
          <a:p>
            <a:pPr>
              <a:buFont typeface="Arial" pitchFamily="34" charset="0"/>
              <a:buChar char="•"/>
            </a:pPr>
            <a:r>
              <a:rPr lang="en-US" sz="1400" dirty="0">
                <a:latin typeface="+mn-lt"/>
              </a:rPr>
              <a:t>  Mobile Ticketing app being rolled out</a:t>
            </a:r>
          </a:p>
          <a:p>
            <a:pPr>
              <a:buFont typeface="Arial" pitchFamily="34" charset="0"/>
              <a:buChar char="•"/>
            </a:pPr>
            <a:r>
              <a:rPr lang="en-US" sz="1400" dirty="0">
                <a:latin typeface="+mn-lt"/>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609600"/>
            <a:ext cx="6553200" cy="533400"/>
          </a:xfrm>
        </p:spPr>
        <p:txBody>
          <a:bodyPr/>
          <a:lstStyle/>
          <a:p>
            <a:pPr algn="ctr"/>
            <a:r>
              <a:rPr lang="en-US" sz="2400" dirty="0"/>
              <a:t>Transit – Chico Routes</a:t>
            </a:r>
          </a:p>
        </p:txBody>
      </p:sp>
      <p:pic>
        <p:nvPicPr>
          <p:cNvPr id="3" name="Picture 2" descr="A close up of a map&#10;&#10;Description automatically generated">
            <a:extLst>
              <a:ext uri="{FF2B5EF4-FFF2-40B4-BE49-F238E27FC236}">
                <a16:creationId xmlns:a16="http://schemas.microsoft.com/office/drawing/2014/main" id="{569CEBEF-257F-4B0E-85F5-B44E054539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1173018"/>
            <a:ext cx="6400800" cy="555463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685800"/>
            <a:ext cx="6553200" cy="533400"/>
          </a:xfrm>
        </p:spPr>
        <p:txBody>
          <a:bodyPr/>
          <a:lstStyle/>
          <a:p>
            <a:pPr algn="ctr"/>
            <a:r>
              <a:rPr lang="en-US" sz="2400" dirty="0"/>
              <a:t>Transit – Paradise/Magalia Routes</a:t>
            </a:r>
          </a:p>
        </p:txBody>
      </p:sp>
      <p:pic>
        <p:nvPicPr>
          <p:cNvPr id="6" name="Picture 5" descr="A picture containing text, map&#10;&#10;Description automatically generated">
            <a:extLst>
              <a:ext uri="{FF2B5EF4-FFF2-40B4-BE49-F238E27FC236}">
                <a16:creationId xmlns:a16="http://schemas.microsoft.com/office/drawing/2014/main" id="{90311D4C-3206-43E2-8E89-2A1D8FC9F88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76409" y="1219200"/>
            <a:ext cx="2810782" cy="552653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5200" y="457200"/>
            <a:ext cx="6553200" cy="533400"/>
          </a:xfrm>
        </p:spPr>
        <p:txBody>
          <a:bodyPr/>
          <a:lstStyle/>
          <a:p>
            <a:pPr algn="ctr"/>
            <a:r>
              <a:rPr lang="en-US" sz="2400" dirty="0"/>
              <a:t>Transit –Gridley/Biggs</a:t>
            </a:r>
          </a:p>
        </p:txBody>
      </p:sp>
      <p:pic>
        <p:nvPicPr>
          <p:cNvPr id="327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15153" y="1424281"/>
            <a:ext cx="3638095" cy="469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5683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PDF_orovill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9600" y="1143000"/>
            <a:ext cx="4361614"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Rectangle 2"/>
          <p:cNvSpPr>
            <a:spLocks noGrp="1" noChangeArrowheads="1"/>
          </p:cNvSpPr>
          <p:nvPr>
            <p:ph type="title"/>
          </p:nvPr>
        </p:nvSpPr>
        <p:spPr>
          <a:xfrm>
            <a:off x="3352800" y="533400"/>
            <a:ext cx="6553200" cy="533400"/>
          </a:xfrm>
        </p:spPr>
        <p:txBody>
          <a:bodyPr/>
          <a:lstStyle/>
          <a:p>
            <a:pPr algn="ctr"/>
            <a:r>
              <a:rPr lang="en-US" sz="2400" dirty="0"/>
              <a:t>Transit – Oroville Routes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5"/>
          <p:cNvSpPr>
            <a:spLocks noGrp="1" noChangeArrowheads="1"/>
          </p:cNvSpPr>
          <p:nvPr>
            <p:ph type="ctrTitle"/>
          </p:nvPr>
        </p:nvSpPr>
        <p:spPr>
          <a:xfrm>
            <a:off x="2514600" y="533400"/>
            <a:ext cx="6858000" cy="600075"/>
          </a:xfrm>
        </p:spPr>
        <p:txBody>
          <a:bodyPr/>
          <a:lstStyle/>
          <a:p>
            <a:pPr algn="ctr"/>
            <a:r>
              <a:rPr lang="en-US" sz="2400" dirty="0"/>
              <a:t>Workshop Procedures</a:t>
            </a:r>
          </a:p>
        </p:txBody>
      </p:sp>
      <p:sp>
        <p:nvSpPr>
          <p:cNvPr id="4102" name="Rectangle 6"/>
          <p:cNvSpPr>
            <a:spLocks noGrp="1" noChangeArrowheads="1"/>
          </p:cNvSpPr>
          <p:nvPr>
            <p:ph type="subTitle" idx="1"/>
          </p:nvPr>
        </p:nvSpPr>
        <p:spPr>
          <a:xfrm>
            <a:off x="2743200" y="1248509"/>
            <a:ext cx="7620000" cy="5076091"/>
          </a:xfrm>
        </p:spPr>
        <p:txBody>
          <a:bodyPr/>
          <a:lstStyle/>
          <a:p>
            <a:pPr>
              <a:spcBef>
                <a:spcPts val="1800"/>
              </a:spcBef>
            </a:pPr>
            <a:r>
              <a:rPr lang="en-US" b="1" dirty="0"/>
              <a:t>Welcome and Introductions</a:t>
            </a:r>
          </a:p>
          <a:p>
            <a:pPr>
              <a:spcBef>
                <a:spcPts val="1800"/>
              </a:spcBef>
            </a:pPr>
            <a:r>
              <a:rPr lang="en-US" b="1" dirty="0"/>
              <a:t>Workshop Procedures:</a:t>
            </a:r>
          </a:p>
          <a:p>
            <a:pPr>
              <a:spcBef>
                <a:spcPts val="1800"/>
              </a:spcBef>
            </a:pPr>
            <a:r>
              <a:rPr lang="en-US" b="1" dirty="0"/>
              <a:t>	What will be presented</a:t>
            </a:r>
          </a:p>
          <a:p>
            <a:pPr>
              <a:spcBef>
                <a:spcPts val="1800"/>
              </a:spcBef>
            </a:pPr>
            <a:r>
              <a:rPr lang="en-US" b="1" dirty="0"/>
              <a:t>	How to participate and ask questions</a:t>
            </a:r>
          </a:p>
          <a:p>
            <a:pPr>
              <a:spcBef>
                <a:spcPts val="1800"/>
              </a:spcBef>
            </a:pPr>
            <a:r>
              <a:rPr lang="en-US" b="1" dirty="0"/>
              <a:t>	How to submit questions later</a:t>
            </a:r>
          </a:p>
          <a:p>
            <a:pPr>
              <a:spcBef>
                <a:spcPts val="1800"/>
              </a:spcBef>
            </a:pPr>
            <a:r>
              <a:rPr lang="en-US" b="1" dirty="0"/>
              <a:t>	Appropriate time to comment</a:t>
            </a:r>
          </a:p>
          <a:p>
            <a:pPr>
              <a:spcBef>
                <a:spcPts val="1800"/>
              </a:spcBef>
            </a:pPr>
            <a:r>
              <a:rPr lang="en-US" b="1" dirty="0"/>
              <a:t>How to Stay Involved</a:t>
            </a:r>
          </a:p>
          <a:p>
            <a:pPr>
              <a:spcBef>
                <a:spcPts val="1800"/>
              </a:spcBef>
            </a:pPr>
            <a:r>
              <a:rPr lang="en-US" b="1" dirty="0"/>
              <a:t>Where to Find More Information</a:t>
            </a:r>
          </a:p>
          <a:p>
            <a:pPr>
              <a:spcBef>
                <a:spcPts val="1800"/>
              </a:spcBef>
            </a:pPr>
            <a:r>
              <a:rPr lang="en-US" b="1" dirty="0"/>
              <a:t>	BCAG Website: </a:t>
            </a:r>
            <a:r>
              <a:rPr lang="en-US" b="1" dirty="0">
                <a:hlinkClick r:id="rId2"/>
              </a:rPr>
              <a:t>www.bcag.org</a:t>
            </a:r>
            <a:endParaRPr lang="en-US" b="1" dirty="0"/>
          </a:p>
          <a:p>
            <a:pPr>
              <a:spcBef>
                <a:spcPts val="1800"/>
              </a:spcBef>
            </a:pPr>
            <a:r>
              <a:rPr lang="en-US" b="1" dirty="0"/>
              <a:t>	Project Manager: Ivan Garcia, igarcia@bcag.org   </a:t>
            </a:r>
          </a:p>
          <a:p>
            <a:pPr>
              <a:spcBef>
                <a:spcPts val="1800"/>
              </a:spcBef>
            </a:pPr>
            <a:endParaRPr lang="en-US" b="1" dirty="0"/>
          </a:p>
          <a:p>
            <a:pPr>
              <a:spcBef>
                <a:spcPts val="1800"/>
              </a:spcBef>
            </a:pPr>
            <a:endParaRPr lang="en-US" b="1" dirty="0"/>
          </a:p>
        </p:txBody>
      </p:sp>
    </p:spTree>
    <p:extLst>
      <p:ext uri="{BB962C8B-B14F-4D97-AF65-F5344CB8AC3E}">
        <p14:creationId xmlns:p14="http://schemas.microsoft.com/office/powerpoint/2010/main" val="1168633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304800"/>
            <a:ext cx="6553200" cy="1219200"/>
          </a:xfrm>
        </p:spPr>
        <p:txBody>
          <a:bodyPr/>
          <a:lstStyle/>
          <a:p>
            <a:pPr algn="ctr"/>
            <a:r>
              <a:rPr lang="en-US" sz="2400" dirty="0"/>
              <a:t>Non-Motorized Transportation</a:t>
            </a:r>
            <a:br>
              <a:rPr lang="en-US" sz="2400" dirty="0"/>
            </a:br>
            <a:endParaRPr lang="en-US" sz="2400" dirty="0"/>
          </a:p>
        </p:txBody>
      </p:sp>
      <p:sp>
        <p:nvSpPr>
          <p:cNvPr id="19459" name="Rectangle 3"/>
          <p:cNvSpPr>
            <a:spLocks noGrp="1" noChangeArrowheads="1"/>
          </p:cNvSpPr>
          <p:nvPr>
            <p:ph type="body" idx="1"/>
          </p:nvPr>
        </p:nvSpPr>
        <p:spPr>
          <a:xfrm>
            <a:off x="3352800" y="1752600"/>
            <a:ext cx="6248400" cy="2286000"/>
          </a:xfrm>
        </p:spPr>
        <p:txBody>
          <a:bodyPr/>
          <a:lstStyle/>
          <a:p>
            <a:pPr>
              <a:buNone/>
            </a:pPr>
            <a:r>
              <a:rPr lang="en-US" sz="1400" dirty="0"/>
              <a:t>      BCAG works with each of the local jurisdictions to coordinate bicycle route improvements for the region and assists in developing grant applications for state and federal grant opportunities.</a:t>
            </a:r>
          </a:p>
          <a:p>
            <a:pPr>
              <a:buNone/>
            </a:pPr>
            <a:r>
              <a:rPr lang="en-US" sz="1400" dirty="0"/>
              <a:t>      The following maps are from the City of Chico and Butte County’s Bicycle Plan. </a:t>
            </a:r>
          </a:p>
          <a:p>
            <a:pPr>
              <a:buNone/>
            </a:pPr>
            <a:r>
              <a:rPr lang="en-US" sz="1400" dirty="0"/>
              <a:t>      What routes or projects should BCAG or the local jurisdictions be considering for the future?</a:t>
            </a:r>
          </a:p>
          <a:p>
            <a:pPr>
              <a:buNone/>
            </a:pPr>
            <a:endParaRPr lang="en-US" sz="1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429000" y="381000"/>
            <a:ext cx="6553200" cy="914400"/>
          </a:xfrm>
        </p:spPr>
        <p:txBody>
          <a:bodyPr/>
          <a:lstStyle/>
          <a:p>
            <a:pPr algn="ctr"/>
            <a:r>
              <a:rPr lang="en-US" sz="2400" dirty="0"/>
              <a:t>Non-Motorized Transportation</a:t>
            </a:r>
            <a:br>
              <a:rPr lang="en-US" sz="2400" dirty="0"/>
            </a:br>
            <a:r>
              <a:rPr lang="en-US" sz="2400" dirty="0"/>
              <a:t>(Bicycle)</a:t>
            </a:r>
          </a:p>
        </p:txBody>
      </p:sp>
      <p:pic>
        <p:nvPicPr>
          <p:cNvPr id="34818" name="Picture 2"/>
          <p:cNvPicPr>
            <a:picLocks noChangeAspect="1" noChangeArrowheads="1"/>
          </p:cNvPicPr>
          <p:nvPr/>
        </p:nvPicPr>
        <p:blipFill>
          <a:blip r:embed="rId2" cstate="print"/>
          <a:srcRect/>
          <a:stretch>
            <a:fillRect/>
          </a:stretch>
        </p:blipFill>
        <p:spPr bwMode="auto">
          <a:xfrm>
            <a:off x="3962400" y="1600201"/>
            <a:ext cx="5486400" cy="5005137"/>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762000"/>
            <a:ext cx="6553200" cy="457200"/>
          </a:xfrm>
        </p:spPr>
        <p:txBody>
          <a:bodyPr/>
          <a:lstStyle/>
          <a:p>
            <a:pPr algn="ctr"/>
            <a:r>
              <a:rPr lang="en-US" sz="2400" dirty="0"/>
              <a:t>Financial Element</a:t>
            </a:r>
          </a:p>
        </p:txBody>
      </p:sp>
      <p:sp>
        <p:nvSpPr>
          <p:cNvPr id="4" name="TextBox 3"/>
          <p:cNvSpPr txBox="1"/>
          <p:nvPr/>
        </p:nvSpPr>
        <p:spPr>
          <a:xfrm>
            <a:off x="3086100" y="1524000"/>
            <a:ext cx="7391400" cy="738664"/>
          </a:xfrm>
          <a:prstGeom prst="rect">
            <a:avLst/>
          </a:prstGeom>
          <a:noFill/>
        </p:spPr>
        <p:txBody>
          <a:bodyPr wrap="square" rtlCol="0">
            <a:spAutoFit/>
          </a:bodyPr>
          <a:lstStyle/>
          <a:p>
            <a:r>
              <a:rPr lang="en-US" sz="1400" dirty="0">
                <a:latin typeface="+mn-lt"/>
              </a:rPr>
              <a:t>The following are BCAG financial sources for projects in the RTP /SCS. Forecasts are developed for each fund source identified below. The RTP/SCS is required to be financially constrained.</a:t>
            </a:r>
          </a:p>
        </p:txBody>
      </p:sp>
      <p:sp>
        <p:nvSpPr>
          <p:cNvPr id="3" name="TextBox 2">
            <a:extLst>
              <a:ext uri="{FF2B5EF4-FFF2-40B4-BE49-F238E27FC236}">
                <a16:creationId xmlns:a16="http://schemas.microsoft.com/office/drawing/2014/main" id="{7DE15E5C-4A8A-4F1F-88F6-DE482E343C38}"/>
              </a:ext>
            </a:extLst>
          </p:cNvPr>
          <p:cNvSpPr txBox="1"/>
          <p:nvPr/>
        </p:nvSpPr>
        <p:spPr>
          <a:xfrm>
            <a:off x="3009900" y="2603024"/>
            <a:ext cx="7048500" cy="3785652"/>
          </a:xfrm>
          <a:prstGeom prst="rect">
            <a:avLst/>
          </a:prstGeom>
          <a:noFill/>
        </p:spPr>
        <p:txBody>
          <a:bodyPr wrap="square" rtlCol="0">
            <a:spAutoFit/>
          </a:bodyPr>
          <a:lstStyle/>
          <a:p>
            <a:r>
              <a:rPr lang="en-US" sz="1400" b="1" u="sng" dirty="0">
                <a:latin typeface="+mn-lt"/>
              </a:rPr>
              <a:t>Butte Regional Transit</a:t>
            </a:r>
            <a:r>
              <a:rPr lang="en-US" sz="1400" dirty="0">
                <a:latin typeface="+mn-lt"/>
              </a:rPr>
              <a:t>:</a:t>
            </a:r>
          </a:p>
          <a:p>
            <a:pPr marL="285750" indent="-285750">
              <a:buFont typeface="Arial" panose="020B0604020202020204" pitchFamily="34" charset="0"/>
              <a:buChar char="•"/>
            </a:pPr>
            <a:r>
              <a:rPr lang="en-US" sz="1400" dirty="0">
                <a:latin typeface="+mn-lt"/>
              </a:rPr>
              <a:t>FTA Section 5307                       FTA Section 5310</a:t>
            </a:r>
          </a:p>
          <a:p>
            <a:pPr marL="285750" indent="-285750">
              <a:buFont typeface="Arial" panose="020B0604020202020204" pitchFamily="34" charset="0"/>
              <a:buChar char="•"/>
            </a:pPr>
            <a:r>
              <a:rPr lang="en-US" sz="1400" dirty="0">
                <a:latin typeface="+mn-lt"/>
              </a:rPr>
              <a:t>FTA Section 5311	         FTA Section 5339</a:t>
            </a:r>
          </a:p>
          <a:p>
            <a:pPr marL="285750" indent="-285750">
              <a:buFont typeface="Arial" panose="020B0604020202020204" pitchFamily="34" charset="0"/>
              <a:buChar char="•"/>
            </a:pPr>
            <a:r>
              <a:rPr lang="en-US" sz="1400" dirty="0">
                <a:latin typeface="+mn-lt"/>
              </a:rPr>
              <a:t>FTA Section 5311(f)	         FTA Section 5304</a:t>
            </a:r>
          </a:p>
          <a:p>
            <a:pPr marL="285750" indent="-285750">
              <a:buFont typeface="Arial" panose="020B0604020202020204" pitchFamily="34" charset="0"/>
              <a:buChar char="•"/>
            </a:pPr>
            <a:r>
              <a:rPr lang="en-US" sz="1400" dirty="0">
                <a:latin typeface="+mn-lt"/>
              </a:rPr>
              <a:t>LCTOP		                        SB-1 Planning</a:t>
            </a:r>
          </a:p>
          <a:p>
            <a:pPr marL="285750" indent="-285750">
              <a:buFont typeface="Arial" panose="020B0604020202020204" pitchFamily="34" charset="0"/>
              <a:buChar char="•"/>
            </a:pPr>
            <a:r>
              <a:rPr lang="en-US" sz="1400" dirty="0">
                <a:latin typeface="+mn-lt"/>
              </a:rPr>
              <a:t>TDA			         CMAQ</a:t>
            </a:r>
          </a:p>
          <a:p>
            <a:endParaRPr lang="en-US" sz="1400" dirty="0">
              <a:latin typeface="+mn-lt"/>
            </a:endParaRPr>
          </a:p>
          <a:p>
            <a:r>
              <a:rPr lang="en-US" sz="1400" b="1" u="sng" dirty="0">
                <a:latin typeface="+mn-lt"/>
              </a:rPr>
              <a:t>Highways, Local Streets and Roads and Active Transportation</a:t>
            </a:r>
            <a:r>
              <a:rPr lang="en-US" sz="1400" dirty="0">
                <a:latin typeface="+mn-lt"/>
              </a:rPr>
              <a:t>:</a:t>
            </a:r>
            <a:br>
              <a:rPr lang="en-US" sz="1400" dirty="0">
                <a:latin typeface="+mn-lt"/>
              </a:rPr>
            </a:br>
            <a:r>
              <a:rPr lang="en-US" sz="1400" dirty="0">
                <a:latin typeface="+mn-lt"/>
              </a:rPr>
              <a:t>Regional Improvement Program (RIP)</a:t>
            </a:r>
          </a:p>
          <a:p>
            <a:r>
              <a:rPr lang="en-US" sz="1400" dirty="0">
                <a:latin typeface="+mn-lt"/>
              </a:rPr>
              <a:t>Interregional Improvement Program (IIP)</a:t>
            </a:r>
          </a:p>
          <a:p>
            <a:r>
              <a:rPr lang="en-US" sz="1400" dirty="0">
                <a:latin typeface="+mn-lt"/>
              </a:rPr>
              <a:t>State Highway Operations and Protection Program (SHOPP)</a:t>
            </a:r>
          </a:p>
          <a:p>
            <a:r>
              <a:rPr lang="en-US" sz="1400" dirty="0">
                <a:latin typeface="+mn-lt"/>
              </a:rPr>
              <a:t>Congestion Mitigation and Air Quality (CMAQ)</a:t>
            </a:r>
          </a:p>
          <a:p>
            <a:r>
              <a:rPr lang="en-US" sz="1400" dirty="0">
                <a:latin typeface="+mn-lt"/>
              </a:rPr>
              <a:t>Regional Surface Transportation Program (RSTP)</a:t>
            </a:r>
          </a:p>
          <a:p>
            <a:r>
              <a:rPr lang="en-US" sz="1400" dirty="0">
                <a:latin typeface="+mn-lt"/>
              </a:rPr>
              <a:t>Highway Improvement Program (HIP)</a:t>
            </a:r>
          </a:p>
          <a:p>
            <a:r>
              <a:rPr lang="en-US" sz="1400" dirty="0">
                <a:latin typeface="+mn-lt"/>
              </a:rPr>
              <a:t>Highway Bridge Program (HBP)</a:t>
            </a:r>
          </a:p>
          <a:p>
            <a:r>
              <a:rPr lang="en-US" sz="1400" dirty="0">
                <a:latin typeface="+mn-lt"/>
              </a:rPr>
              <a:t>Highway Safety Improvement Program (HSIP)</a:t>
            </a:r>
          </a:p>
          <a:p>
            <a:endParaRPr lang="en-US" sz="1600" dirty="0">
              <a:latin typeface="+mn-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304800"/>
            <a:ext cx="6553200" cy="914400"/>
          </a:xfrm>
        </p:spPr>
        <p:txBody>
          <a:bodyPr/>
          <a:lstStyle/>
          <a:p>
            <a:pPr algn="ctr"/>
            <a:r>
              <a:rPr lang="en-US" sz="2400" dirty="0"/>
              <a:t>Sustainable Communities Strategy (SCS)- What is it?</a:t>
            </a:r>
          </a:p>
        </p:txBody>
      </p:sp>
      <p:sp>
        <p:nvSpPr>
          <p:cNvPr id="19459" name="Rectangle 3"/>
          <p:cNvSpPr>
            <a:spLocks noGrp="1" noChangeArrowheads="1"/>
          </p:cNvSpPr>
          <p:nvPr>
            <p:ph type="body" idx="1"/>
          </p:nvPr>
        </p:nvSpPr>
        <p:spPr>
          <a:xfrm>
            <a:off x="2438400" y="1676400"/>
            <a:ext cx="8610600" cy="2438400"/>
          </a:xfrm>
        </p:spPr>
        <p:txBody>
          <a:bodyPr/>
          <a:lstStyle/>
          <a:p>
            <a:r>
              <a:rPr lang="en-US" sz="1600" dirty="0"/>
              <a:t>An element first included in the 2012 RTP with the passage of Senate Bill 375 (Steinberg) – Sustainable Communities and Climate Protection Act of 2008</a:t>
            </a:r>
          </a:p>
          <a:p>
            <a:r>
              <a:rPr lang="en-US" sz="1600" dirty="0"/>
              <a:t>Demonstrates the integration of land use, housing, and transportation to reduce passenger vehicle (cars &amp; light trucks) greenhouse gas emissions (GHG)</a:t>
            </a:r>
          </a:p>
          <a:p>
            <a:r>
              <a:rPr lang="en-US" sz="1600" dirty="0"/>
              <a:t>Goal to meet GHG emission reduction targets set by the California Air Resources Board (CARB) for the years 2020 and 2035</a:t>
            </a:r>
          </a:p>
        </p:txBody>
      </p:sp>
      <p:pic>
        <p:nvPicPr>
          <p:cNvPr id="4" name="Picture 3" descr="housing.jpg"/>
          <p:cNvPicPr>
            <a:picLocks noChangeAspect="1"/>
          </p:cNvPicPr>
          <p:nvPr/>
        </p:nvPicPr>
        <p:blipFill>
          <a:blip r:embed="rId2" cstate="print"/>
          <a:stretch>
            <a:fillRect/>
          </a:stretch>
        </p:blipFill>
        <p:spPr>
          <a:xfrm>
            <a:off x="2895600" y="4310506"/>
            <a:ext cx="2550576" cy="1861693"/>
          </a:xfrm>
          <a:prstGeom prst="rect">
            <a:avLst/>
          </a:prstGeom>
        </p:spPr>
      </p:pic>
      <p:pic>
        <p:nvPicPr>
          <p:cNvPr id="5" name="Picture 4" descr="habitat.JPG"/>
          <p:cNvPicPr>
            <a:picLocks noChangeAspect="1"/>
          </p:cNvPicPr>
          <p:nvPr/>
        </p:nvPicPr>
        <p:blipFill>
          <a:blip r:embed="rId3" cstate="print"/>
          <a:stretch>
            <a:fillRect/>
          </a:stretch>
        </p:blipFill>
        <p:spPr>
          <a:xfrm>
            <a:off x="8338143" y="4310507"/>
            <a:ext cx="2482258" cy="1861692"/>
          </a:xfrm>
          <a:prstGeom prst="rect">
            <a:avLst/>
          </a:prstGeom>
        </p:spPr>
      </p:pic>
      <p:pic>
        <p:nvPicPr>
          <p:cNvPr id="6" name="Picture 5" descr="bus.JPG"/>
          <p:cNvPicPr>
            <a:picLocks noChangeAspect="1"/>
          </p:cNvPicPr>
          <p:nvPr/>
        </p:nvPicPr>
        <p:blipFill>
          <a:blip r:embed="rId4" cstate="print"/>
          <a:stretch>
            <a:fillRect/>
          </a:stretch>
        </p:blipFill>
        <p:spPr>
          <a:xfrm>
            <a:off x="5834565" y="4310506"/>
            <a:ext cx="2166435" cy="186169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05200" y="457200"/>
            <a:ext cx="6553200" cy="609600"/>
          </a:xfrm>
        </p:spPr>
        <p:txBody>
          <a:bodyPr/>
          <a:lstStyle/>
          <a:p>
            <a:pPr algn="ctr"/>
            <a:r>
              <a:rPr lang="en-US" sz="2400" dirty="0"/>
              <a:t>SCS – </a:t>
            </a:r>
            <a:r>
              <a:rPr lang="en-US" sz="2400" u="sng" dirty="0"/>
              <a:t>Goals</a:t>
            </a:r>
          </a:p>
        </p:txBody>
      </p:sp>
      <p:sp>
        <p:nvSpPr>
          <p:cNvPr id="5" name="Content Placeholder 4"/>
          <p:cNvSpPr>
            <a:spLocks noGrp="1"/>
          </p:cNvSpPr>
          <p:nvPr>
            <p:ph idx="1"/>
          </p:nvPr>
        </p:nvSpPr>
        <p:spPr>
          <a:xfrm>
            <a:off x="2362200" y="1295401"/>
            <a:ext cx="8686800" cy="4032515"/>
          </a:xfrm>
          <a:prstGeom prst="rect">
            <a:avLst/>
          </a:prstGeom>
        </p:spPr>
        <p:txBody>
          <a:bodyPr wrap="square">
            <a:spAutoFit/>
          </a:bodyPr>
          <a:lstStyle/>
          <a:p>
            <a:pPr>
              <a:buFont typeface="Arial" pitchFamily="34" charset="0"/>
              <a:buChar char="•"/>
            </a:pPr>
            <a:r>
              <a:rPr lang="en-US" sz="1600" b="1" dirty="0"/>
              <a:t>Reduce Greenhouse Gas Emissions </a:t>
            </a:r>
            <a:r>
              <a:rPr lang="en-US" sz="1600" dirty="0"/>
              <a:t>– The primary objective of the SCS is to meet GHG reduction targets established by the state, by reducing </a:t>
            </a:r>
            <a:r>
              <a:rPr lang="en-US" sz="1600" u="sng" dirty="0"/>
              <a:t>passenger</a:t>
            </a:r>
            <a:r>
              <a:rPr lang="en-US" sz="1600" dirty="0"/>
              <a:t> vehicle travel.</a:t>
            </a:r>
          </a:p>
          <a:p>
            <a:pPr>
              <a:buFont typeface="Arial" pitchFamily="34" charset="0"/>
              <a:buChar char="•"/>
            </a:pPr>
            <a:r>
              <a:rPr lang="en-US" sz="1600" b="1" dirty="0"/>
              <a:t>Manage Region’s Growth </a:t>
            </a:r>
            <a:r>
              <a:rPr lang="en-US" sz="1600" dirty="0"/>
              <a:t>– Projections show that over the next 22 years, the region’s population will increase by ~38,000 people, an estimated 16,000 new homes will be needed, in addition to 11,000 rebuild homes from the Camp Fire, to accommodate this growth.</a:t>
            </a:r>
          </a:p>
          <a:p>
            <a:pPr>
              <a:buFont typeface="Arial" pitchFamily="34" charset="0"/>
              <a:buChar char="•"/>
            </a:pPr>
            <a:r>
              <a:rPr lang="en-US" sz="1600" b="1" dirty="0"/>
              <a:t>Provide Opportunities for Affordable Housing </a:t>
            </a:r>
            <a:r>
              <a:rPr lang="en-US" sz="1600" dirty="0"/>
              <a:t>– The SCS must be consistent with the Regional Housing Needs Plan, assuring that each community provides for a mix of housing affordable to all economic segments of the population.</a:t>
            </a:r>
          </a:p>
          <a:p>
            <a:pPr>
              <a:buFont typeface="Arial" pitchFamily="34" charset="0"/>
              <a:buChar char="•"/>
            </a:pPr>
            <a:r>
              <a:rPr lang="en-US" sz="1600" b="1" dirty="0"/>
              <a:t>Preserve Farmland and Natural Resources </a:t>
            </a:r>
            <a:r>
              <a:rPr lang="en-US" sz="1600" dirty="0"/>
              <a:t>– SCS must consider the region’s natural resources and prime farmlands.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154680" y="304800"/>
            <a:ext cx="6553200" cy="533400"/>
          </a:xfrm>
        </p:spPr>
        <p:txBody>
          <a:bodyPr/>
          <a:lstStyle/>
          <a:p>
            <a:pPr algn="ctr"/>
            <a:r>
              <a:rPr lang="en-US" sz="2400" dirty="0"/>
              <a:t>SCS – </a:t>
            </a:r>
            <a:r>
              <a:rPr lang="en-US" sz="2400" u="sng" dirty="0"/>
              <a:t>Components</a:t>
            </a:r>
            <a:endParaRPr lang="en-US" sz="2400" dirty="0"/>
          </a:p>
        </p:txBody>
      </p:sp>
      <p:sp>
        <p:nvSpPr>
          <p:cNvPr id="5" name="Content Placeholder 4"/>
          <p:cNvSpPr>
            <a:spLocks noGrp="1"/>
          </p:cNvSpPr>
          <p:nvPr>
            <p:ph idx="1"/>
          </p:nvPr>
        </p:nvSpPr>
        <p:spPr>
          <a:xfrm>
            <a:off x="2209800" y="990601"/>
            <a:ext cx="4419600" cy="1324081"/>
          </a:xfrm>
          <a:prstGeom prst="rect">
            <a:avLst/>
          </a:prstGeom>
        </p:spPr>
        <p:txBody>
          <a:bodyPr wrap="square">
            <a:spAutoFit/>
          </a:bodyPr>
          <a:lstStyle/>
          <a:p>
            <a:pPr>
              <a:buFont typeface="Arial" pitchFamily="34" charset="0"/>
              <a:buChar char="•"/>
            </a:pPr>
            <a:r>
              <a:rPr lang="en-US" sz="1600" b="1" dirty="0"/>
              <a:t>Land Use Allocation </a:t>
            </a:r>
            <a:r>
              <a:rPr lang="en-US" sz="1600" dirty="0"/>
              <a:t>- must identify the general location of different land use types, residential densities, and areas to house the region’s forecasted growth</a:t>
            </a:r>
          </a:p>
        </p:txBody>
      </p:sp>
      <p:sp>
        <p:nvSpPr>
          <p:cNvPr id="9" name="Content Placeholder 4"/>
          <p:cNvSpPr txBox="1">
            <a:spLocks/>
          </p:cNvSpPr>
          <p:nvPr/>
        </p:nvSpPr>
        <p:spPr bwMode="auto">
          <a:xfrm>
            <a:off x="6858000" y="990601"/>
            <a:ext cx="4572000" cy="10778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pPr>
              <a:buFont typeface="Arial" pitchFamily="34" charset="0"/>
              <a:buChar char="•"/>
            </a:pPr>
            <a:r>
              <a:rPr lang="en-US" sz="1600" b="1" kern="0" dirty="0"/>
              <a:t>Transportation Network  </a:t>
            </a:r>
            <a:r>
              <a:rPr lang="en-US" sz="1600" kern="0" dirty="0"/>
              <a:t>- financially constrained multimodal network which serves the transportation needs of the region</a:t>
            </a:r>
          </a:p>
        </p:txBody>
      </p:sp>
      <p:pic>
        <p:nvPicPr>
          <p:cNvPr id="3" name="Picture 2">
            <a:extLst>
              <a:ext uri="{FF2B5EF4-FFF2-40B4-BE49-F238E27FC236}">
                <a16:creationId xmlns:a16="http://schemas.microsoft.com/office/drawing/2014/main" id="{58241397-C88E-49CB-ACE7-144BF29F6CA7}"/>
              </a:ext>
            </a:extLst>
          </p:cNvPr>
          <p:cNvPicPr>
            <a:picLocks noChangeAspect="1"/>
          </p:cNvPicPr>
          <p:nvPr/>
        </p:nvPicPr>
        <p:blipFill>
          <a:blip r:embed="rId2"/>
          <a:stretch>
            <a:fillRect/>
          </a:stretch>
        </p:blipFill>
        <p:spPr>
          <a:xfrm>
            <a:off x="2667000" y="2456073"/>
            <a:ext cx="3302028" cy="4133742"/>
          </a:xfrm>
          <a:prstGeom prst="rect">
            <a:avLst/>
          </a:prstGeom>
        </p:spPr>
      </p:pic>
      <p:pic>
        <p:nvPicPr>
          <p:cNvPr id="6" name="Picture 5">
            <a:extLst>
              <a:ext uri="{FF2B5EF4-FFF2-40B4-BE49-F238E27FC236}">
                <a16:creationId xmlns:a16="http://schemas.microsoft.com/office/drawing/2014/main" id="{E0D71612-A33C-4FD4-985C-93624C3ADB75}"/>
              </a:ext>
            </a:extLst>
          </p:cNvPr>
          <p:cNvPicPr>
            <a:picLocks noChangeAspect="1"/>
          </p:cNvPicPr>
          <p:nvPr/>
        </p:nvPicPr>
        <p:blipFill>
          <a:blip r:embed="rId3"/>
          <a:stretch>
            <a:fillRect/>
          </a:stretch>
        </p:blipFill>
        <p:spPr>
          <a:xfrm>
            <a:off x="7315200" y="2456073"/>
            <a:ext cx="3302028" cy="413374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05200" y="457200"/>
            <a:ext cx="6553200" cy="533400"/>
          </a:xfrm>
        </p:spPr>
        <p:txBody>
          <a:bodyPr/>
          <a:lstStyle/>
          <a:p>
            <a:pPr algn="ctr"/>
            <a:r>
              <a:rPr lang="en-US" sz="2400" dirty="0"/>
              <a:t>SCS – </a:t>
            </a:r>
            <a:r>
              <a:rPr lang="en-US" sz="2400" u="sng" dirty="0"/>
              <a:t>Strategies</a:t>
            </a:r>
            <a:endParaRPr lang="en-US" sz="2400" dirty="0"/>
          </a:p>
        </p:txBody>
      </p:sp>
      <p:sp>
        <p:nvSpPr>
          <p:cNvPr id="5" name="Content Placeholder 4"/>
          <p:cNvSpPr>
            <a:spLocks noGrp="1"/>
          </p:cNvSpPr>
          <p:nvPr>
            <p:ph idx="1"/>
          </p:nvPr>
        </p:nvSpPr>
        <p:spPr>
          <a:xfrm>
            <a:off x="2590800" y="1524001"/>
            <a:ext cx="8229600" cy="4432625"/>
          </a:xfrm>
          <a:prstGeom prst="rect">
            <a:avLst/>
          </a:prstGeom>
        </p:spPr>
        <p:txBody>
          <a:bodyPr wrap="square">
            <a:spAutoFit/>
          </a:bodyPr>
          <a:lstStyle/>
          <a:p>
            <a:pPr>
              <a:spcBef>
                <a:spcPts val="1200"/>
              </a:spcBef>
              <a:buNone/>
            </a:pPr>
            <a:r>
              <a:rPr lang="en-US" sz="1600" b="1" dirty="0"/>
              <a:t>Land Use</a:t>
            </a:r>
          </a:p>
          <a:p>
            <a:pPr>
              <a:spcBef>
                <a:spcPts val="1200"/>
              </a:spcBef>
              <a:buFont typeface="Arial" pitchFamily="34" charset="0"/>
              <a:buChar char="•"/>
            </a:pPr>
            <a:r>
              <a:rPr lang="en-US" sz="1600" dirty="0"/>
              <a:t>Increase mixed use development and development in areas with existing infrastructure</a:t>
            </a:r>
          </a:p>
          <a:p>
            <a:pPr>
              <a:spcBef>
                <a:spcPts val="1200"/>
              </a:spcBef>
              <a:buFont typeface="Arial" pitchFamily="34" charset="0"/>
              <a:buChar char="•"/>
            </a:pPr>
            <a:r>
              <a:rPr lang="en-US" sz="1600" dirty="0"/>
              <a:t>Increase residential/commercial density near transit</a:t>
            </a:r>
          </a:p>
          <a:p>
            <a:pPr>
              <a:spcBef>
                <a:spcPts val="1200"/>
              </a:spcBef>
              <a:buFont typeface="Arial" pitchFamily="34" charset="0"/>
              <a:buChar char="•"/>
            </a:pPr>
            <a:r>
              <a:rPr lang="en-US" sz="1600" dirty="0"/>
              <a:t>Provide local housing for local workforce to improve the jobs – housing balance</a:t>
            </a:r>
          </a:p>
          <a:p>
            <a:pPr>
              <a:spcBef>
                <a:spcPts val="1200"/>
              </a:spcBef>
              <a:buNone/>
            </a:pPr>
            <a:r>
              <a:rPr lang="en-US" sz="1600" b="1" dirty="0"/>
              <a:t>Transportation</a:t>
            </a:r>
          </a:p>
          <a:p>
            <a:pPr>
              <a:spcBef>
                <a:spcPts val="1200"/>
              </a:spcBef>
              <a:buFont typeface="Arial" pitchFamily="34" charset="0"/>
              <a:buChar char="•"/>
            </a:pPr>
            <a:r>
              <a:rPr lang="en-US" sz="1600" dirty="0"/>
              <a:t>Improve and expand transit</a:t>
            </a:r>
          </a:p>
          <a:p>
            <a:pPr>
              <a:spcBef>
                <a:spcPts val="1200"/>
              </a:spcBef>
              <a:buFont typeface="Arial" pitchFamily="34" charset="0"/>
              <a:buChar char="•"/>
            </a:pPr>
            <a:r>
              <a:rPr lang="en-US" sz="1600" dirty="0"/>
              <a:t>Improve and expand pedestrian and bicycle facilities and infrastructure</a:t>
            </a:r>
          </a:p>
          <a:p>
            <a:pPr>
              <a:spcBef>
                <a:spcPts val="1200"/>
              </a:spcBef>
              <a:buFont typeface="Arial" pitchFamily="34" charset="0"/>
              <a:buChar char="•"/>
            </a:pPr>
            <a:r>
              <a:rPr lang="en-US" sz="1600" dirty="0"/>
              <a:t>Improve linkages between modes of travel (auto, transit, bike, and walk)</a:t>
            </a:r>
          </a:p>
          <a:p>
            <a:pPr>
              <a:spcBef>
                <a:spcPts val="1200"/>
              </a:spcBef>
              <a:buFont typeface="Arial" pitchFamily="34" charset="0"/>
              <a:buChar char="•"/>
            </a:pPr>
            <a:r>
              <a:rPr lang="en-US" sz="1600" dirty="0"/>
              <a:t>Minimize the addition of general-purpose road lanes</a:t>
            </a:r>
          </a:p>
          <a:p>
            <a:pPr>
              <a:spcBef>
                <a:spcPts val="1200"/>
              </a:spcBef>
              <a:buFont typeface="Arial" pitchFamily="34" charset="0"/>
              <a:buChar char="•"/>
            </a:pPr>
            <a:r>
              <a:rPr lang="en-US" sz="1600" dirty="0"/>
              <a:t>Maintain the existing road network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352800" y="457200"/>
            <a:ext cx="6553200" cy="533400"/>
          </a:xfrm>
        </p:spPr>
        <p:txBody>
          <a:bodyPr/>
          <a:lstStyle/>
          <a:p>
            <a:pPr algn="ctr"/>
            <a:r>
              <a:rPr lang="en-US" sz="2400" dirty="0"/>
              <a:t>2012 SCS</a:t>
            </a:r>
          </a:p>
        </p:txBody>
      </p:sp>
      <p:sp>
        <p:nvSpPr>
          <p:cNvPr id="6" name="Content Placeholder 4"/>
          <p:cNvSpPr>
            <a:spLocks noGrp="1"/>
          </p:cNvSpPr>
          <p:nvPr>
            <p:ph idx="1"/>
          </p:nvPr>
        </p:nvSpPr>
        <p:spPr>
          <a:xfrm>
            <a:off x="2997200" y="1155701"/>
            <a:ext cx="7239000" cy="2216633"/>
          </a:xfrm>
          <a:prstGeom prst="rect">
            <a:avLst/>
          </a:prstGeom>
        </p:spPr>
        <p:txBody>
          <a:bodyPr wrap="square">
            <a:spAutoFit/>
          </a:bodyPr>
          <a:lstStyle/>
          <a:p>
            <a:pPr>
              <a:spcBef>
                <a:spcPts val="1200"/>
              </a:spcBef>
              <a:buFont typeface="Arial" pitchFamily="34" charset="0"/>
              <a:buChar char="•"/>
            </a:pPr>
            <a:r>
              <a:rPr lang="en-US" sz="1600" dirty="0"/>
              <a:t>First BCAG RTP to include SCS under SB375</a:t>
            </a:r>
          </a:p>
          <a:p>
            <a:pPr>
              <a:spcBef>
                <a:spcPts val="1200"/>
              </a:spcBef>
              <a:buFont typeface="Arial" pitchFamily="34" charset="0"/>
              <a:buChar char="•"/>
            </a:pPr>
            <a:r>
              <a:rPr lang="en-US" sz="1600" dirty="0"/>
              <a:t>Land Use Focused – brought together several planning efforts</a:t>
            </a:r>
          </a:p>
          <a:p>
            <a:pPr lvl="1">
              <a:spcBef>
                <a:spcPts val="1200"/>
              </a:spcBef>
              <a:buFont typeface="Arial" pitchFamily="34" charset="0"/>
              <a:buChar char="•"/>
            </a:pPr>
            <a:r>
              <a:rPr lang="en-US" sz="1400" dirty="0"/>
              <a:t>New local jurisdiction general plans</a:t>
            </a:r>
          </a:p>
          <a:p>
            <a:pPr lvl="1">
              <a:spcBef>
                <a:spcPts val="1200"/>
              </a:spcBef>
              <a:buFont typeface="Arial" pitchFamily="34" charset="0"/>
              <a:buChar char="•"/>
            </a:pPr>
            <a:r>
              <a:rPr lang="en-US" sz="1400" dirty="0"/>
              <a:t>Regional habitat conservation plan</a:t>
            </a:r>
          </a:p>
          <a:p>
            <a:pPr lvl="1">
              <a:spcBef>
                <a:spcPts val="1200"/>
              </a:spcBef>
              <a:buFont typeface="Arial" pitchFamily="34" charset="0"/>
              <a:buChar char="•"/>
            </a:pPr>
            <a:r>
              <a:rPr lang="en-US" sz="1400" dirty="0"/>
              <a:t>Regional blueprint efforts</a:t>
            </a:r>
          </a:p>
          <a:p>
            <a:pPr lvl="1">
              <a:spcBef>
                <a:spcPts val="1200"/>
              </a:spcBef>
              <a:buFont typeface="Arial" pitchFamily="34" charset="0"/>
              <a:buChar char="•"/>
            </a:pPr>
            <a:r>
              <a:rPr lang="en-US" sz="1400" dirty="0"/>
              <a:t>Incorporated Regional Housing Needs Plan</a:t>
            </a:r>
          </a:p>
        </p:txBody>
      </p:sp>
      <p:sp>
        <p:nvSpPr>
          <p:cNvPr id="8" name="Rectangle 2">
            <a:extLst>
              <a:ext uri="{FF2B5EF4-FFF2-40B4-BE49-F238E27FC236}">
                <a16:creationId xmlns:a16="http://schemas.microsoft.com/office/drawing/2014/main" id="{F32EA5B5-1872-488D-92F4-40D63F4750D7}"/>
              </a:ext>
            </a:extLst>
          </p:cNvPr>
          <p:cNvSpPr txBox="1">
            <a:spLocks noChangeArrowheads="1"/>
          </p:cNvSpPr>
          <p:nvPr/>
        </p:nvSpPr>
        <p:spPr bwMode="auto">
          <a:xfrm>
            <a:off x="3340100" y="3770955"/>
            <a:ext cx="6553200" cy="5334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bodyPr>
          <a:lstStyle>
            <a:lvl1pPr algn="l" rtl="0" eaLnBrk="1" fontAlgn="base" hangingPunct="1">
              <a:spcBef>
                <a:spcPct val="0"/>
              </a:spcBef>
              <a:spcAft>
                <a:spcPct val="0"/>
              </a:spcAft>
              <a:defRPr sz="3200" b="1">
                <a:solidFill>
                  <a:schemeClr val="tx2"/>
                </a:solidFill>
                <a:latin typeface="+mj-lt"/>
                <a:ea typeface="+mj-ea"/>
                <a:cs typeface="+mj-cs"/>
              </a:defRPr>
            </a:lvl1pPr>
            <a:lvl2pPr algn="l" rtl="0" eaLnBrk="1" fontAlgn="base" hangingPunct="1">
              <a:spcBef>
                <a:spcPct val="0"/>
              </a:spcBef>
              <a:spcAft>
                <a:spcPct val="0"/>
              </a:spcAft>
              <a:defRPr sz="3200" b="1">
                <a:solidFill>
                  <a:schemeClr val="tx2"/>
                </a:solidFill>
                <a:latin typeface="Verdana" pitchFamily="34" charset="0"/>
              </a:defRPr>
            </a:lvl2pPr>
            <a:lvl3pPr algn="l" rtl="0" eaLnBrk="1" fontAlgn="base" hangingPunct="1">
              <a:spcBef>
                <a:spcPct val="0"/>
              </a:spcBef>
              <a:spcAft>
                <a:spcPct val="0"/>
              </a:spcAft>
              <a:defRPr sz="3200" b="1">
                <a:solidFill>
                  <a:schemeClr val="tx2"/>
                </a:solidFill>
                <a:latin typeface="Verdana" pitchFamily="34" charset="0"/>
              </a:defRPr>
            </a:lvl3pPr>
            <a:lvl4pPr algn="l" rtl="0" eaLnBrk="1" fontAlgn="base" hangingPunct="1">
              <a:spcBef>
                <a:spcPct val="0"/>
              </a:spcBef>
              <a:spcAft>
                <a:spcPct val="0"/>
              </a:spcAft>
              <a:defRPr sz="3200" b="1">
                <a:solidFill>
                  <a:schemeClr val="tx2"/>
                </a:solidFill>
                <a:latin typeface="Verdana" pitchFamily="34" charset="0"/>
              </a:defRPr>
            </a:lvl4pPr>
            <a:lvl5pPr algn="l" rtl="0" eaLnBrk="1" fontAlgn="base" hangingPunct="1">
              <a:spcBef>
                <a:spcPct val="0"/>
              </a:spcBef>
              <a:spcAft>
                <a:spcPct val="0"/>
              </a:spcAft>
              <a:defRPr sz="3200" b="1">
                <a:solidFill>
                  <a:schemeClr val="tx2"/>
                </a:solidFill>
                <a:latin typeface="Verdana" pitchFamily="34" charset="0"/>
              </a:defRPr>
            </a:lvl5pPr>
            <a:lvl6pPr marL="457200" algn="l" rtl="0" eaLnBrk="1" fontAlgn="base" hangingPunct="1">
              <a:spcBef>
                <a:spcPct val="0"/>
              </a:spcBef>
              <a:spcAft>
                <a:spcPct val="0"/>
              </a:spcAft>
              <a:defRPr sz="3200" b="1">
                <a:solidFill>
                  <a:schemeClr val="tx2"/>
                </a:solidFill>
                <a:latin typeface="Verdana" pitchFamily="34" charset="0"/>
              </a:defRPr>
            </a:lvl6pPr>
            <a:lvl7pPr marL="914400" algn="l" rtl="0" eaLnBrk="1" fontAlgn="base" hangingPunct="1">
              <a:spcBef>
                <a:spcPct val="0"/>
              </a:spcBef>
              <a:spcAft>
                <a:spcPct val="0"/>
              </a:spcAft>
              <a:defRPr sz="3200" b="1">
                <a:solidFill>
                  <a:schemeClr val="tx2"/>
                </a:solidFill>
                <a:latin typeface="Verdana" pitchFamily="34" charset="0"/>
              </a:defRPr>
            </a:lvl7pPr>
            <a:lvl8pPr marL="1371600" algn="l" rtl="0" eaLnBrk="1" fontAlgn="base" hangingPunct="1">
              <a:spcBef>
                <a:spcPct val="0"/>
              </a:spcBef>
              <a:spcAft>
                <a:spcPct val="0"/>
              </a:spcAft>
              <a:defRPr sz="3200" b="1">
                <a:solidFill>
                  <a:schemeClr val="tx2"/>
                </a:solidFill>
                <a:latin typeface="Verdana" pitchFamily="34" charset="0"/>
              </a:defRPr>
            </a:lvl8pPr>
            <a:lvl9pPr marL="1828800" algn="l" rtl="0" eaLnBrk="1" fontAlgn="base" hangingPunct="1">
              <a:spcBef>
                <a:spcPct val="0"/>
              </a:spcBef>
              <a:spcAft>
                <a:spcPct val="0"/>
              </a:spcAft>
              <a:defRPr sz="3200" b="1">
                <a:solidFill>
                  <a:schemeClr val="tx2"/>
                </a:solidFill>
                <a:latin typeface="Verdana" pitchFamily="34" charset="0"/>
              </a:defRPr>
            </a:lvl9pPr>
          </a:lstStyle>
          <a:p>
            <a:pPr algn="ctr"/>
            <a:r>
              <a:rPr lang="en-US" sz="2400" kern="0"/>
              <a:t>2016 SCS</a:t>
            </a:r>
            <a:endParaRPr lang="en-US" sz="2400" kern="0" dirty="0"/>
          </a:p>
        </p:txBody>
      </p:sp>
      <p:sp>
        <p:nvSpPr>
          <p:cNvPr id="9" name="Content Placeholder 4">
            <a:extLst>
              <a:ext uri="{FF2B5EF4-FFF2-40B4-BE49-F238E27FC236}">
                <a16:creationId xmlns:a16="http://schemas.microsoft.com/office/drawing/2014/main" id="{0938FC38-44D0-4A3D-8864-2DB44A36A06D}"/>
              </a:ext>
            </a:extLst>
          </p:cNvPr>
          <p:cNvSpPr txBox="1">
            <a:spLocks/>
          </p:cNvSpPr>
          <p:nvPr/>
        </p:nvSpPr>
        <p:spPr bwMode="auto">
          <a:xfrm>
            <a:off x="2959100" y="4419600"/>
            <a:ext cx="7467600" cy="1631858"/>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spAutoFit/>
          </a:bodyPr>
          <a:lst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pPr>
              <a:spcBef>
                <a:spcPts val="1200"/>
              </a:spcBef>
              <a:buFont typeface="Arial" pitchFamily="34" charset="0"/>
              <a:buChar char="•"/>
            </a:pPr>
            <a:r>
              <a:rPr lang="en-US" sz="1600" kern="0" dirty="0"/>
              <a:t>Integrated the new Butte Long-Range Transit &amp; Non-Motorized Plan</a:t>
            </a:r>
          </a:p>
          <a:p>
            <a:pPr>
              <a:spcBef>
                <a:spcPts val="1200"/>
              </a:spcBef>
              <a:buFont typeface="Arial" pitchFamily="34" charset="0"/>
              <a:buChar char="•"/>
            </a:pPr>
            <a:r>
              <a:rPr lang="en-US" sz="1600" kern="0" dirty="0"/>
              <a:t>Overall population and housing growth declined based on state forecasts</a:t>
            </a:r>
          </a:p>
          <a:p>
            <a:pPr>
              <a:spcBef>
                <a:spcPts val="1200"/>
              </a:spcBef>
              <a:buFont typeface="Arial" pitchFamily="34" charset="0"/>
              <a:buChar char="•"/>
            </a:pPr>
            <a:r>
              <a:rPr lang="en-US" sz="1600" kern="0" dirty="0"/>
              <a:t>Adjusted preferred “balanced” land use scenario based on new forecasts and development activity</a:t>
            </a:r>
          </a:p>
        </p:txBody>
      </p:sp>
    </p:spTree>
    <p:extLst>
      <p:ext uri="{BB962C8B-B14F-4D97-AF65-F5344CB8AC3E}">
        <p14:creationId xmlns:p14="http://schemas.microsoft.com/office/powerpoint/2010/main" val="9767848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3352800" y="457200"/>
            <a:ext cx="6553200" cy="533400"/>
          </a:xfrm>
        </p:spPr>
        <p:txBody>
          <a:bodyPr/>
          <a:lstStyle/>
          <a:p>
            <a:pPr algn="ctr"/>
            <a:r>
              <a:rPr lang="en-US" sz="2400" dirty="0"/>
              <a:t>2020 SCS</a:t>
            </a:r>
          </a:p>
        </p:txBody>
      </p:sp>
      <p:sp>
        <p:nvSpPr>
          <p:cNvPr id="6" name="Content Placeholder 4"/>
          <p:cNvSpPr>
            <a:spLocks noGrp="1"/>
          </p:cNvSpPr>
          <p:nvPr>
            <p:ph idx="1"/>
          </p:nvPr>
        </p:nvSpPr>
        <p:spPr>
          <a:xfrm>
            <a:off x="2438400" y="1143000"/>
            <a:ext cx="8686800" cy="4340292"/>
          </a:xfrm>
          <a:prstGeom prst="rect">
            <a:avLst/>
          </a:prstGeom>
        </p:spPr>
        <p:txBody>
          <a:bodyPr wrap="square">
            <a:spAutoFit/>
          </a:bodyPr>
          <a:lstStyle/>
          <a:p>
            <a:pPr>
              <a:spcBef>
                <a:spcPts val="1200"/>
              </a:spcBef>
              <a:buFont typeface="Arial" pitchFamily="34" charset="0"/>
              <a:buChar char="•"/>
            </a:pPr>
            <a:r>
              <a:rPr lang="en-US" sz="1600" dirty="0"/>
              <a:t>Incorporate recommendations from BCAG’s 2018 SCS Progress Report.</a:t>
            </a:r>
          </a:p>
          <a:p>
            <a:pPr lvl="1">
              <a:spcBef>
                <a:spcPts val="1200"/>
              </a:spcBef>
              <a:buFont typeface="Arial" pitchFamily="34" charset="0"/>
              <a:buChar char="•"/>
            </a:pPr>
            <a:r>
              <a:rPr lang="en-US" sz="1400" dirty="0"/>
              <a:t>Revise forecasted jobs, population, and housing</a:t>
            </a:r>
          </a:p>
          <a:p>
            <a:pPr lvl="1">
              <a:spcBef>
                <a:spcPts val="1200"/>
              </a:spcBef>
              <a:buFont typeface="Arial" pitchFamily="34" charset="0"/>
              <a:buChar char="•"/>
            </a:pPr>
            <a:r>
              <a:rPr lang="en-US" sz="1400" dirty="0"/>
              <a:t>Adjust housing mix and jobs-housing ratio to align with recent trends</a:t>
            </a:r>
          </a:p>
          <a:p>
            <a:pPr lvl="1">
              <a:spcBef>
                <a:spcPts val="1200"/>
              </a:spcBef>
              <a:buFont typeface="Arial" pitchFamily="34" charset="0"/>
              <a:buChar char="•"/>
            </a:pPr>
            <a:r>
              <a:rPr lang="en-US" sz="1400" dirty="0"/>
              <a:t>Review transportation investments based on new funding sources and current FTIP programming</a:t>
            </a:r>
          </a:p>
          <a:p>
            <a:pPr lvl="1">
              <a:spcBef>
                <a:spcPts val="1200"/>
              </a:spcBef>
              <a:buFont typeface="Arial" pitchFamily="34" charset="0"/>
              <a:buChar char="•"/>
            </a:pPr>
            <a:r>
              <a:rPr lang="en-US" sz="1400" dirty="0"/>
              <a:t>Continue implementation of Long-Range Transit and Non-Motorized Plan</a:t>
            </a:r>
          </a:p>
          <a:p>
            <a:pPr lvl="2">
              <a:spcBef>
                <a:spcPts val="1200"/>
              </a:spcBef>
              <a:buFont typeface="Arial" pitchFamily="34" charset="0"/>
              <a:buChar char="•"/>
            </a:pPr>
            <a:r>
              <a:rPr lang="en-US" sz="1200" dirty="0"/>
              <a:t>Remain on track with new bike/ped infrastructure</a:t>
            </a:r>
          </a:p>
          <a:p>
            <a:pPr lvl="2">
              <a:spcBef>
                <a:spcPts val="1200"/>
              </a:spcBef>
              <a:buFont typeface="Arial" pitchFamily="34" charset="0"/>
              <a:buChar char="•"/>
            </a:pPr>
            <a:r>
              <a:rPr lang="en-US" sz="1200" dirty="0"/>
              <a:t>Increase frequency, expand and optimize existing service</a:t>
            </a:r>
          </a:p>
          <a:p>
            <a:pPr lvl="1">
              <a:spcBef>
                <a:spcPts val="1200"/>
              </a:spcBef>
              <a:buFont typeface="Arial" pitchFamily="34" charset="0"/>
              <a:buChar char="•"/>
            </a:pPr>
            <a:r>
              <a:rPr lang="en-US" sz="1400" dirty="0"/>
              <a:t>Continue to monitor development within Butte Regional Conservation Plan (BRCP) – Urban Permit Areas</a:t>
            </a:r>
          </a:p>
          <a:p>
            <a:pPr>
              <a:spcBef>
                <a:spcPts val="1200"/>
              </a:spcBef>
              <a:buFont typeface="Arial" pitchFamily="34" charset="0"/>
              <a:buChar char="•"/>
            </a:pPr>
            <a:r>
              <a:rPr lang="en-US" sz="1600" dirty="0"/>
              <a:t>Account for known impacts of Camp Fire and incorporate reasonable assumptions moving forward.</a:t>
            </a:r>
          </a:p>
          <a:p>
            <a:pPr>
              <a:spcBef>
                <a:spcPts val="1200"/>
              </a:spcBef>
              <a:buFont typeface="Arial" pitchFamily="34" charset="0"/>
              <a:buChar char="•"/>
            </a:pPr>
            <a:r>
              <a:rPr lang="en-US" sz="1600" dirty="0"/>
              <a:t>Increase ability to model transit/bike/ped improvements of plan</a:t>
            </a:r>
          </a:p>
        </p:txBody>
      </p:sp>
    </p:spTree>
    <p:extLst>
      <p:ext uri="{BB962C8B-B14F-4D97-AF65-F5344CB8AC3E}">
        <p14:creationId xmlns:p14="http://schemas.microsoft.com/office/powerpoint/2010/main" val="1814985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641600" y="228600"/>
            <a:ext cx="8737600" cy="990600"/>
          </a:xfrm>
        </p:spPr>
        <p:txBody>
          <a:bodyPr vert="horz" wrap="square" lIns="92075" tIns="46038" rIns="92075" bIns="46038" numCol="1" anchor="b" anchorCtr="0" compatLnSpc="1">
            <a:prstTxWarp prst="textNoShape">
              <a:avLst/>
            </a:prstTxWarp>
            <a:normAutofit/>
          </a:bodyPr>
          <a:lstStyle/>
          <a:p>
            <a:pPr>
              <a:lnSpc>
                <a:spcPct val="90000"/>
              </a:lnSpc>
            </a:pPr>
            <a:r>
              <a:rPr lang="en-US" b="1">
                <a:latin typeface="+mj-lt"/>
                <a:ea typeface="+mj-ea"/>
                <a:cs typeface="+mj-cs"/>
              </a:rPr>
              <a:t>2020 RTP/SCS Preliminary Draft Land Use Scenario</a:t>
            </a:r>
          </a:p>
        </p:txBody>
      </p:sp>
      <p:sp>
        <p:nvSpPr>
          <p:cNvPr id="4" name="Content Placeholder 4">
            <a:extLst>
              <a:ext uri="{FF2B5EF4-FFF2-40B4-BE49-F238E27FC236}">
                <a16:creationId xmlns:a16="http://schemas.microsoft.com/office/drawing/2014/main" id="{26DDF004-1369-48F5-8919-0AA6971A887A}"/>
              </a:ext>
            </a:extLst>
          </p:cNvPr>
          <p:cNvSpPr txBox="1">
            <a:spLocks/>
          </p:cNvSpPr>
          <p:nvPr/>
        </p:nvSpPr>
        <p:spPr bwMode="auto">
          <a:xfrm>
            <a:off x="3048000" y="1371600"/>
            <a:ext cx="40640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pPr>
              <a:lnSpc>
                <a:spcPct val="90000"/>
              </a:lnSpc>
              <a:spcBef>
                <a:spcPts val="1200"/>
              </a:spcBef>
              <a:buNone/>
            </a:pPr>
            <a:r>
              <a:rPr lang="en-US" sz="2000" b="1" kern="0" dirty="0"/>
              <a:t>Land Use</a:t>
            </a:r>
          </a:p>
          <a:p>
            <a:pPr>
              <a:lnSpc>
                <a:spcPct val="90000"/>
              </a:lnSpc>
              <a:spcBef>
                <a:spcPts val="1200"/>
              </a:spcBef>
              <a:buFont typeface="Arial" pitchFamily="34" charset="0"/>
              <a:buChar char="•"/>
            </a:pPr>
            <a:r>
              <a:rPr lang="en-US" sz="2000" dirty="0"/>
              <a:t>Slower growth rate than past plans (&gt;50% decrease), per CA Department of Finance Forecasts</a:t>
            </a:r>
          </a:p>
          <a:p>
            <a:pPr>
              <a:lnSpc>
                <a:spcPct val="90000"/>
              </a:lnSpc>
              <a:spcBef>
                <a:spcPts val="1200"/>
              </a:spcBef>
              <a:buFont typeface="Arial" pitchFamily="34" charset="0"/>
              <a:buChar char="•"/>
            </a:pPr>
            <a:r>
              <a:rPr lang="en-US" sz="2000" dirty="0"/>
              <a:t>Continues development pattern included in past RTP/SCS with adjusted housing-mix and jobs-housing ratios</a:t>
            </a:r>
          </a:p>
          <a:p>
            <a:pPr>
              <a:lnSpc>
                <a:spcPct val="90000"/>
              </a:lnSpc>
              <a:spcBef>
                <a:spcPts val="1200"/>
              </a:spcBef>
              <a:buFont typeface="Arial" pitchFamily="34" charset="0"/>
              <a:buChar char="•"/>
            </a:pPr>
            <a:r>
              <a:rPr lang="en-US" sz="2000" dirty="0"/>
              <a:t>Assumes ~75-85% rebuild of homes and businesses lost in Camp Fire, within burn area</a:t>
            </a:r>
          </a:p>
        </p:txBody>
      </p:sp>
      <p:pic>
        <p:nvPicPr>
          <p:cNvPr id="2" name="Picture 1">
            <a:extLst>
              <a:ext uri="{FF2B5EF4-FFF2-40B4-BE49-F238E27FC236}">
                <a16:creationId xmlns:a16="http://schemas.microsoft.com/office/drawing/2014/main" id="{89311A44-F715-48C9-8F26-0137FF2367FF}"/>
              </a:ext>
            </a:extLst>
          </p:cNvPr>
          <p:cNvPicPr>
            <a:picLocks noChangeAspect="1"/>
          </p:cNvPicPr>
          <p:nvPr/>
        </p:nvPicPr>
        <p:blipFill>
          <a:blip r:embed="rId3"/>
          <a:stretch>
            <a:fillRect/>
          </a:stretch>
        </p:blipFill>
        <p:spPr>
          <a:xfrm>
            <a:off x="7420959" y="1371600"/>
            <a:ext cx="3852481" cy="4800600"/>
          </a:xfrm>
          <a:prstGeom prst="rect">
            <a:avLst/>
          </a:prstGeom>
          <a:noFill/>
        </p:spPr>
      </p:pic>
    </p:spTree>
    <p:extLst>
      <p:ext uri="{BB962C8B-B14F-4D97-AF65-F5344CB8AC3E}">
        <p14:creationId xmlns:p14="http://schemas.microsoft.com/office/powerpoint/2010/main" val="185844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6"/>
          <p:cNvSpPr>
            <a:spLocks noGrp="1" noChangeArrowheads="1"/>
          </p:cNvSpPr>
          <p:nvPr>
            <p:ph type="title"/>
          </p:nvPr>
        </p:nvSpPr>
        <p:spPr>
          <a:xfrm>
            <a:off x="3505200" y="533400"/>
            <a:ext cx="6553200" cy="457200"/>
          </a:xfrm>
        </p:spPr>
        <p:txBody>
          <a:bodyPr/>
          <a:lstStyle/>
          <a:p>
            <a:pPr algn="ctr"/>
            <a:r>
              <a:rPr lang="en-US" sz="2400" dirty="0"/>
              <a:t>Purpose of Public Workshop</a:t>
            </a:r>
          </a:p>
        </p:txBody>
      </p:sp>
      <p:sp>
        <p:nvSpPr>
          <p:cNvPr id="5127" name="Rectangle 7"/>
          <p:cNvSpPr>
            <a:spLocks noGrp="1" noChangeArrowheads="1"/>
          </p:cNvSpPr>
          <p:nvPr>
            <p:ph type="body" idx="1"/>
          </p:nvPr>
        </p:nvSpPr>
        <p:spPr>
          <a:xfrm>
            <a:off x="1905000" y="1371600"/>
            <a:ext cx="9474200" cy="4800600"/>
          </a:xfrm>
        </p:spPr>
        <p:txBody>
          <a:bodyPr/>
          <a:lstStyle/>
          <a:p>
            <a:r>
              <a:rPr lang="en-US" sz="1600" dirty="0"/>
              <a:t>To inform the public of the Regional Transportation Plan (RTP) / Sustainable Communities Strategy (SCS) and the preliminary draft transportation project list and land use scenarios.</a:t>
            </a:r>
          </a:p>
          <a:p>
            <a:r>
              <a:rPr lang="en-US" sz="1600" dirty="0"/>
              <a:t>To provide the public an opportunity to engage in the planning process, provide input and learn about the project.</a:t>
            </a:r>
          </a:p>
          <a:p>
            <a:r>
              <a:rPr lang="en-US" sz="1600" dirty="0"/>
              <a:t>Focus of the Workshop is to:</a:t>
            </a:r>
          </a:p>
          <a:p>
            <a:pPr lvl="1"/>
            <a:r>
              <a:rPr lang="en-US" sz="1600" dirty="0"/>
              <a:t>Discuss BCAG’s roles and responsibilities</a:t>
            </a:r>
          </a:p>
          <a:p>
            <a:pPr lvl="1"/>
            <a:r>
              <a:rPr lang="en-US" sz="1600" dirty="0"/>
              <a:t>Discuss the purpose of the RTP</a:t>
            </a:r>
          </a:p>
          <a:p>
            <a:pPr lvl="1"/>
            <a:r>
              <a:rPr lang="en-US" sz="1600" dirty="0"/>
              <a:t>Review preliminary draft transportation project list (short and long-term)</a:t>
            </a:r>
          </a:p>
          <a:p>
            <a:pPr lvl="1"/>
            <a:r>
              <a:rPr lang="en-US" sz="1600" dirty="0"/>
              <a:t>Discuss the purpose of the SCS</a:t>
            </a:r>
          </a:p>
          <a:p>
            <a:pPr lvl="1"/>
            <a:r>
              <a:rPr lang="en-US" sz="1600" dirty="0"/>
              <a:t>Review preliminary draft land use scenario</a:t>
            </a:r>
          </a:p>
          <a:p>
            <a:pPr lvl="1"/>
            <a:r>
              <a:rPr lang="en-US" sz="1600" dirty="0"/>
              <a:t>Discuss update process and timeline</a:t>
            </a:r>
          </a:p>
          <a:p>
            <a:pPr lvl="1">
              <a:buNone/>
            </a:pPr>
            <a:endParaRPr lang="en-US" sz="1600" dirty="0"/>
          </a:p>
          <a:p>
            <a:pPr lvl="1" algn="ctr">
              <a:buNone/>
            </a:pPr>
            <a:r>
              <a:rPr lang="en-US" sz="1600" i="1" dirty="0">
                <a:latin typeface="Arial Narrow" pitchFamily="34" charset="0"/>
              </a:rPr>
              <a:t>Highways/Streets &amp; Roads,  Bike &amp; Pedestrian, Transit, Rail,  Aviation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971800" y="12700"/>
            <a:ext cx="7188200" cy="609600"/>
          </a:xfrm>
        </p:spPr>
        <p:txBody>
          <a:bodyPr vert="horz" wrap="square" lIns="92075" tIns="46038" rIns="92075" bIns="46038" numCol="1" anchor="b" anchorCtr="0" compatLnSpc="1">
            <a:prstTxWarp prst="textNoShape">
              <a:avLst/>
            </a:prstTxWarp>
            <a:normAutofit/>
          </a:bodyPr>
          <a:lstStyle/>
          <a:p>
            <a:pPr algn="ctr">
              <a:lnSpc>
                <a:spcPct val="90000"/>
              </a:lnSpc>
            </a:pPr>
            <a:r>
              <a:rPr lang="en-US" b="1" dirty="0">
                <a:latin typeface="+mj-lt"/>
                <a:ea typeface="+mj-ea"/>
                <a:cs typeface="+mj-cs"/>
              </a:rPr>
              <a:t>Land Use Allocation</a:t>
            </a:r>
          </a:p>
        </p:txBody>
      </p:sp>
      <p:graphicFrame>
        <p:nvGraphicFramePr>
          <p:cNvPr id="6" name="Chart 5">
            <a:extLst>
              <a:ext uri="{FF2B5EF4-FFF2-40B4-BE49-F238E27FC236}">
                <a16:creationId xmlns:a16="http://schemas.microsoft.com/office/drawing/2014/main" id="{F78CDA64-1F45-46A1-8C10-81E3AB3787FC}"/>
              </a:ext>
            </a:extLst>
          </p:cNvPr>
          <p:cNvGraphicFramePr>
            <a:graphicFrameLocks/>
          </p:cNvGraphicFramePr>
          <p:nvPr>
            <p:extLst>
              <p:ext uri="{D42A27DB-BD31-4B8C-83A1-F6EECF244321}">
                <p14:modId xmlns:p14="http://schemas.microsoft.com/office/powerpoint/2010/main" val="1150074756"/>
              </p:ext>
            </p:extLst>
          </p:nvPr>
        </p:nvGraphicFramePr>
        <p:xfrm>
          <a:off x="1765300" y="1055112"/>
          <a:ext cx="5006110" cy="25743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0D49677B-186F-441F-9396-2F834048FA25}"/>
              </a:ext>
            </a:extLst>
          </p:cNvPr>
          <p:cNvGraphicFramePr>
            <a:graphicFrameLocks/>
          </p:cNvGraphicFramePr>
          <p:nvPr>
            <p:extLst>
              <p:ext uri="{D42A27DB-BD31-4B8C-83A1-F6EECF244321}">
                <p14:modId xmlns:p14="http://schemas.microsoft.com/office/powerpoint/2010/main" val="3314929451"/>
              </p:ext>
            </p:extLst>
          </p:nvPr>
        </p:nvGraphicFramePr>
        <p:xfrm>
          <a:off x="1765300" y="3810000"/>
          <a:ext cx="5006110" cy="2574349"/>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528E9700-A37F-4E00-B73D-06E980F3ED6D}"/>
              </a:ext>
            </a:extLst>
          </p:cNvPr>
          <p:cNvPicPr>
            <a:picLocks noChangeAspect="1"/>
          </p:cNvPicPr>
          <p:nvPr/>
        </p:nvPicPr>
        <p:blipFill>
          <a:blip r:embed="rId5"/>
          <a:stretch>
            <a:fillRect/>
          </a:stretch>
        </p:blipFill>
        <p:spPr>
          <a:xfrm>
            <a:off x="6758710" y="1055112"/>
            <a:ext cx="4747555" cy="5329237"/>
          </a:xfrm>
          <a:prstGeom prst="rect">
            <a:avLst/>
          </a:prstGeom>
        </p:spPr>
      </p:pic>
    </p:spTree>
    <p:extLst>
      <p:ext uri="{BB962C8B-B14F-4D97-AF65-F5344CB8AC3E}">
        <p14:creationId xmlns:p14="http://schemas.microsoft.com/office/powerpoint/2010/main" val="24044251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a:xfrm>
            <a:off x="2971800" y="12700"/>
            <a:ext cx="7188200" cy="609600"/>
          </a:xfrm>
        </p:spPr>
        <p:txBody>
          <a:bodyPr vert="horz" wrap="square" lIns="92075" tIns="46038" rIns="92075" bIns="46038" numCol="1" anchor="b" anchorCtr="0" compatLnSpc="1">
            <a:prstTxWarp prst="textNoShape">
              <a:avLst/>
            </a:prstTxWarp>
            <a:normAutofit/>
          </a:bodyPr>
          <a:lstStyle/>
          <a:p>
            <a:pPr algn="ctr">
              <a:lnSpc>
                <a:spcPct val="90000"/>
              </a:lnSpc>
            </a:pPr>
            <a:r>
              <a:rPr lang="en-US" b="1" dirty="0">
                <a:latin typeface="+mj-lt"/>
                <a:ea typeface="+mj-ea"/>
                <a:cs typeface="+mj-cs"/>
              </a:rPr>
              <a:t>Land Use cont.</a:t>
            </a:r>
          </a:p>
        </p:txBody>
      </p:sp>
      <p:graphicFrame>
        <p:nvGraphicFramePr>
          <p:cNvPr id="8" name="Chart 7">
            <a:extLst>
              <a:ext uri="{FF2B5EF4-FFF2-40B4-BE49-F238E27FC236}">
                <a16:creationId xmlns:a16="http://schemas.microsoft.com/office/drawing/2014/main" id="{00000000-0008-0000-1700-000008000000}"/>
              </a:ext>
            </a:extLst>
          </p:cNvPr>
          <p:cNvGraphicFramePr>
            <a:graphicFrameLocks/>
          </p:cNvGraphicFramePr>
          <p:nvPr>
            <p:extLst>
              <p:ext uri="{D42A27DB-BD31-4B8C-83A1-F6EECF244321}">
                <p14:modId xmlns:p14="http://schemas.microsoft.com/office/powerpoint/2010/main" val="611062519"/>
              </p:ext>
            </p:extLst>
          </p:nvPr>
        </p:nvGraphicFramePr>
        <p:xfrm>
          <a:off x="3649266" y="3733800"/>
          <a:ext cx="5469732" cy="2198158"/>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a:extLst>
              <a:ext uri="{FF2B5EF4-FFF2-40B4-BE49-F238E27FC236}">
                <a16:creationId xmlns:a16="http://schemas.microsoft.com/office/drawing/2014/main" id="{94F4CC92-E78E-4EEF-BF9D-371C4F7EE8E2}"/>
              </a:ext>
            </a:extLst>
          </p:cNvPr>
          <p:cNvSpPr txBox="1"/>
          <p:nvPr/>
        </p:nvSpPr>
        <p:spPr>
          <a:xfrm>
            <a:off x="3429000" y="6096000"/>
            <a:ext cx="6172200" cy="276999"/>
          </a:xfrm>
          <a:prstGeom prst="rect">
            <a:avLst/>
          </a:prstGeom>
          <a:noFill/>
        </p:spPr>
        <p:txBody>
          <a:bodyPr wrap="square" rtlCol="0">
            <a:spAutoFit/>
          </a:bodyPr>
          <a:lstStyle/>
          <a:p>
            <a:r>
              <a:rPr lang="en-US" sz="1200" dirty="0">
                <a:latin typeface="Verdana" panose="020B0604030504040204" pitchFamily="34" charset="0"/>
                <a:ea typeface="Verdana" panose="020B0604030504040204" pitchFamily="34" charset="0"/>
                <a:cs typeface="Verdana" panose="020B0604030504040204" pitchFamily="34" charset="0"/>
              </a:rPr>
              <a:t>Increase long-term ratio from </a:t>
            </a:r>
            <a:r>
              <a:rPr lang="en-US" sz="1200" b="1" u="sng" dirty="0">
                <a:latin typeface="Verdana" panose="020B0604030504040204" pitchFamily="34" charset="0"/>
                <a:ea typeface="Verdana" panose="020B0604030504040204" pitchFamily="34" charset="0"/>
                <a:cs typeface="Verdana" panose="020B0604030504040204" pitchFamily="34" charset="0"/>
              </a:rPr>
              <a:t>0.78</a:t>
            </a:r>
            <a:r>
              <a:rPr lang="en-US" sz="1200" dirty="0">
                <a:latin typeface="Verdana" panose="020B0604030504040204" pitchFamily="34" charset="0"/>
                <a:ea typeface="Verdana" panose="020B0604030504040204" pitchFamily="34" charset="0"/>
                <a:cs typeface="Verdana" panose="020B0604030504040204" pitchFamily="34" charset="0"/>
              </a:rPr>
              <a:t> (2016 RTP/SCS) to </a:t>
            </a:r>
            <a:r>
              <a:rPr lang="en-US" sz="1200" b="1" u="sng" dirty="0">
                <a:latin typeface="Verdana" panose="020B0604030504040204" pitchFamily="34" charset="0"/>
                <a:ea typeface="Verdana" panose="020B0604030504040204" pitchFamily="34" charset="0"/>
                <a:cs typeface="Verdana" panose="020B0604030504040204" pitchFamily="34" charset="0"/>
              </a:rPr>
              <a:t>0.80</a:t>
            </a:r>
            <a:r>
              <a:rPr lang="en-US" sz="1200" dirty="0">
                <a:latin typeface="Verdana" panose="020B0604030504040204" pitchFamily="34" charset="0"/>
                <a:ea typeface="Verdana" panose="020B0604030504040204" pitchFamily="34" charset="0"/>
                <a:cs typeface="Verdana" panose="020B0604030504040204" pitchFamily="34" charset="0"/>
              </a:rPr>
              <a:t> (2020 RTP/SCS)</a:t>
            </a:r>
          </a:p>
        </p:txBody>
      </p:sp>
      <p:graphicFrame>
        <p:nvGraphicFramePr>
          <p:cNvPr id="9" name="Chart 8">
            <a:extLst>
              <a:ext uri="{FF2B5EF4-FFF2-40B4-BE49-F238E27FC236}">
                <a16:creationId xmlns:a16="http://schemas.microsoft.com/office/drawing/2014/main" id="{F06C0B88-5227-472B-B36F-32A0FA6B70E2}"/>
              </a:ext>
            </a:extLst>
          </p:cNvPr>
          <p:cNvGraphicFramePr>
            <a:graphicFrameLocks/>
          </p:cNvGraphicFramePr>
          <p:nvPr>
            <p:extLst>
              <p:ext uri="{D42A27DB-BD31-4B8C-83A1-F6EECF244321}">
                <p14:modId xmlns:p14="http://schemas.microsoft.com/office/powerpoint/2010/main" val="1204398676"/>
              </p:ext>
            </p:extLst>
          </p:nvPr>
        </p:nvGraphicFramePr>
        <p:xfrm>
          <a:off x="7145206" y="926042"/>
          <a:ext cx="3947583" cy="2502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a:extLst>
              <a:ext uri="{FF2B5EF4-FFF2-40B4-BE49-F238E27FC236}">
                <a16:creationId xmlns:a16="http://schemas.microsoft.com/office/drawing/2014/main" id="{00000000-0008-0000-1700-000002000000}"/>
              </a:ext>
            </a:extLst>
          </p:cNvPr>
          <p:cNvGraphicFramePr>
            <a:graphicFrameLocks/>
          </p:cNvGraphicFramePr>
          <p:nvPr>
            <p:extLst>
              <p:ext uri="{D42A27DB-BD31-4B8C-83A1-F6EECF244321}">
                <p14:modId xmlns:p14="http://schemas.microsoft.com/office/powerpoint/2010/main" val="1407176881"/>
              </p:ext>
            </p:extLst>
          </p:nvPr>
        </p:nvGraphicFramePr>
        <p:xfrm>
          <a:off x="2667000" y="923925"/>
          <a:ext cx="4112684" cy="250825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05041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0998C50-4FA7-487C-9889-2F1BB4ACD7A2}"/>
              </a:ext>
            </a:extLst>
          </p:cNvPr>
          <p:cNvSpPr>
            <a:spLocks noGrp="1" noChangeArrowheads="1"/>
          </p:cNvSpPr>
          <p:nvPr>
            <p:ph type="title"/>
          </p:nvPr>
        </p:nvSpPr>
        <p:spPr>
          <a:xfrm>
            <a:off x="2641600" y="228600"/>
            <a:ext cx="8737600" cy="990600"/>
          </a:xfrm>
        </p:spPr>
        <p:txBody>
          <a:bodyPr vert="horz" wrap="square" lIns="92075" tIns="46038" rIns="92075" bIns="46038" numCol="1" anchor="b" anchorCtr="0" compatLnSpc="1">
            <a:prstTxWarp prst="textNoShape">
              <a:avLst/>
            </a:prstTxWarp>
            <a:normAutofit/>
          </a:bodyPr>
          <a:lstStyle/>
          <a:p>
            <a:pPr>
              <a:lnSpc>
                <a:spcPct val="90000"/>
              </a:lnSpc>
            </a:pPr>
            <a:r>
              <a:rPr lang="en-US" b="1" dirty="0">
                <a:latin typeface="+mj-lt"/>
                <a:ea typeface="+mj-ea"/>
                <a:cs typeface="+mj-cs"/>
              </a:rPr>
              <a:t>2020 RTP/SCS Preliminary Draft Transportation Scenario</a:t>
            </a:r>
          </a:p>
        </p:txBody>
      </p:sp>
      <p:sp>
        <p:nvSpPr>
          <p:cNvPr id="6" name="Content Placeholder 4">
            <a:extLst>
              <a:ext uri="{FF2B5EF4-FFF2-40B4-BE49-F238E27FC236}">
                <a16:creationId xmlns:a16="http://schemas.microsoft.com/office/drawing/2014/main" id="{FCCAAC09-1DF7-42B4-8E72-EABFDF96D97B}"/>
              </a:ext>
            </a:extLst>
          </p:cNvPr>
          <p:cNvSpPr txBox="1">
            <a:spLocks/>
          </p:cNvSpPr>
          <p:nvPr/>
        </p:nvSpPr>
        <p:spPr bwMode="auto">
          <a:xfrm>
            <a:off x="2743200" y="1371600"/>
            <a:ext cx="4368800" cy="48006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lvl1pPr marL="342900" indent="-342900" algn="l" rtl="0" eaLnBrk="1" fontAlgn="base" hangingPunct="1">
              <a:spcBef>
                <a:spcPct val="100000"/>
              </a:spcBef>
              <a:spcAft>
                <a:spcPct val="0"/>
              </a:spcAft>
              <a:buClr>
                <a:schemeClr val="tx1"/>
              </a:buClr>
              <a:buFont typeface="Wingdings" pitchFamily="2" charset="2"/>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Font typeface="Verdana" pitchFamily="34" charset="0"/>
              <a:buChar char="−"/>
              <a:defRPr sz="2200">
                <a:solidFill>
                  <a:schemeClr val="tx1"/>
                </a:solidFill>
                <a:latin typeface="+mn-lt"/>
              </a:defRPr>
            </a:lvl2pPr>
            <a:lvl3pPr marL="11430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mn-lt"/>
              </a:defRPr>
            </a:lvl3pPr>
            <a:lvl4pPr marL="1600200" indent="-228600" algn="l" rtl="0" eaLnBrk="1" fontAlgn="base" hangingPunct="1">
              <a:spcBef>
                <a:spcPct val="20000"/>
              </a:spcBef>
              <a:spcAft>
                <a:spcPct val="0"/>
              </a:spcAft>
              <a:buClr>
                <a:schemeClr val="tx1"/>
              </a:buClr>
              <a:buFont typeface="Verdana" pitchFamily="34" charset="0"/>
              <a:buChar char="−"/>
              <a:defRPr>
                <a:solidFill>
                  <a:schemeClr val="tx1"/>
                </a:solidFill>
                <a:latin typeface="+mn-lt"/>
              </a:defRPr>
            </a:lvl4pPr>
            <a:lvl5pPr marL="20574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5pPr>
            <a:lvl6pPr marL="25146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6pPr>
            <a:lvl7pPr marL="29718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7pPr>
            <a:lvl8pPr marL="34290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8pPr>
            <a:lvl9pPr marL="3886200" indent="-228600" algn="l" rtl="0" eaLnBrk="1" fontAlgn="base" hangingPunct="1">
              <a:spcBef>
                <a:spcPct val="20000"/>
              </a:spcBef>
              <a:spcAft>
                <a:spcPct val="0"/>
              </a:spcAft>
              <a:buClr>
                <a:schemeClr val="tx1"/>
              </a:buClr>
              <a:buFont typeface="Wingdings" pitchFamily="2" charset="2"/>
              <a:buChar char="§"/>
              <a:defRPr sz="1600">
                <a:solidFill>
                  <a:schemeClr val="tx1"/>
                </a:solidFill>
                <a:latin typeface="+mn-lt"/>
              </a:defRPr>
            </a:lvl9pPr>
          </a:lstStyle>
          <a:p>
            <a:pPr>
              <a:lnSpc>
                <a:spcPct val="90000"/>
              </a:lnSpc>
              <a:spcBef>
                <a:spcPts val="1200"/>
              </a:spcBef>
              <a:buNone/>
            </a:pPr>
            <a:r>
              <a:rPr lang="en-US" sz="2000" b="1" kern="0" dirty="0"/>
              <a:t>Transportation</a:t>
            </a:r>
          </a:p>
          <a:p>
            <a:pPr>
              <a:lnSpc>
                <a:spcPct val="90000"/>
              </a:lnSpc>
              <a:spcBef>
                <a:spcPts val="1200"/>
              </a:spcBef>
              <a:buFont typeface="Arial" pitchFamily="34" charset="0"/>
              <a:buChar char="•"/>
            </a:pPr>
            <a:r>
              <a:rPr lang="en-US" sz="2000" kern="0" dirty="0"/>
              <a:t>No additional freeway general-purpose lanes from past RTPs</a:t>
            </a:r>
          </a:p>
          <a:p>
            <a:pPr>
              <a:lnSpc>
                <a:spcPct val="90000"/>
              </a:lnSpc>
              <a:spcBef>
                <a:spcPts val="1200"/>
              </a:spcBef>
              <a:buFont typeface="Arial" pitchFamily="34" charset="0"/>
              <a:buChar char="•"/>
            </a:pPr>
            <a:r>
              <a:rPr lang="en-US" sz="2000" kern="0" dirty="0"/>
              <a:t>Implement long-range transit plan from 2016 RTP (currently updating with Post Camp Fire Study)</a:t>
            </a:r>
          </a:p>
          <a:p>
            <a:pPr>
              <a:lnSpc>
                <a:spcPct val="90000"/>
              </a:lnSpc>
              <a:spcBef>
                <a:spcPts val="1200"/>
              </a:spcBef>
              <a:buFont typeface="Arial" pitchFamily="34" charset="0"/>
              <a:buChar char="•"/>
            </a:pPr>
            <a:r>
              <a:rPr lang="en-US" sz="2000" kern="0" dirty="0"/>
              <a:t>Increased bike and pedestrian infrastructure</a:t>
            </a:r>
          </a:p>
          <a:p>
            <a:pPr>
              <a:lnSpc>
                <a:spcPct val="90000"/>
              </a:lnSpc>
              <a:spcBef>
                <a:spcPts val="1200"/>
              </a:spcBef>
              <a:buNone/>
            </a:pPr>
            <a:r>
              <a:rPr lang="en-US" sz="2000" b="1" kern="0" dirty="0"/>
              <a:t>GHG Reductions</a:t>
            </a:r>
          </a:p>
          <a:p>
            <a:pPr>
              <a:lnSpc>
                <a:spcPct val="90000"/>
              </a:lnSpc>
              <a:spcBef>
                <a:spcPts val="1200"/>
              </a:spcBef>
              <a:buFont typeface="Arial" pitchFamily="34" charset="0"/>
              <a:buChar char="•"/>
            </a:pPr>
            <a:r>
              <a:rPr lang="en-US" sz="2000" kern="0" dirty="0"/>
              <a:t>Meets regional targets (Approx. -15% for year 2020 and -10% for year 2035)</a:t>
            </a:r>
          </a:p>
        </p:txBody>
      </p:sp>
      <p:pic>
        <p:nvPicPr>
          <p:cNvPr id="2" name="Picture 1">
            <a:extLst>
              <a:ext uri="{FF2B5EF4-FFF2-40B4-BE49-F238E27FC236}">
                <a16:creationId xmlns:a16="http://schemas.microsoft.com/office/drawing/2014/main" id="{CA91F5C4-E555-490F-9B47-2B0617BE9091}"/>
              </a:ext>
            </a:extLst>
          </p:cNvPr>
          <p:cNvPicPr>
            <a:picLocks noChangeAspect="1"/>
          </p:cNvPicPr>
          <p:nvPr/>
        </p:nvPicPr>
        <p:blipFill>
          <a:blip r:embed="rId2"/>
          <a:stretch>
            <a:fillRect/>
          </a:stretch>
        </p:blipFill>
        <p:spPr>
          <a:xfrm>
            <a:off x="7426960" y="1371600"/>
            <a:ext cx="3840480" cy="4800600"/>
          </a:xfrm>
          <a:prstGeom prst="rect">
            <a:avLst/>
          </a:prstGeom>
          <a:noFill/>
        </p:spPr>
      </p:pic>
    </p:spTree>
    <p:extLst>
      <p:ext uri="{BB962C8B-B14F-4D97-AF65-F5344CB8AC3E}">
        <p14:creationId xmlns:p14="http://schemas.microsoft.com/office/powerpoint/2010/main" val="2247016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05200" y="228601"/>
            <a:ext cx="6553200" cy="646331"/>
          </a:xfrm>
        </p:spPr>
        <p:txBody>
          <a:bodyPr/>
          <a:lstStyle/>
          <a:p>
            <a:pPr algn="ctr"/>
            <a:r>
              <a:rPr lang="en-US" sz="2400" u="sng" dirty="0"/>
              <a:t>Local Government Coordination</a:t>
            </a:r>
            <a:endParaRPr lang="en-US" sz="2400" dirty="0"/>
          </a:p>
        </p:txBody>
      </p:sp>
      <p:sp>
        <p:nvSpPr>
          <p:cNvPr id="5" name="Content Placeholder 4"/>
          <p:cNvSpPr>
            <a:spLocks noGrp="1"/>
          </p:cNvSpPr>
          <p:nvPr>
            <p:ph idx="1"/>
          </p:nvPr>
        </p:nvSpPr>
        <p:spPr>
          <a:xfrm>
            <a:off x="2667000" y="2209800"/>
            <a:ext cx="8153400" cy="2770631"/>
          </a:xfrm>
          <a:prstGeom prst="rect">
            <a:avLst/>
          </a:prstGeom>
        </p:spPr>
        <p:txBody>
          <a:bodyPr wrap="square">
            <a:spAutoFit/>
          </a:bodyPr>
          <a:lstStyle/>
          <a:p>
            <a:pPr>
              <a:spcBef>
                <a:spcPts val="600"/>
              </a:spcBef>
              <a:buNone/>
            </a:pPr>
            <a:r>
              <a:rPr lang="en-US" sz="1600" b="1" dirty="0"/>
              <a:t>Planning Directors Working Group</a:t>
            </a:r>
          </a:p>
          <a:p>
            <a:pPr>
              <a:spcBef>
                <a:spcPts val="600"/>
              </a:spcBef>
              <a:buFont typeface="Arial" pitchFamily="34" charset="0"/>
              <a:buChar char="•"/>
            </a:pPr>
            <a:r>
              <a:rPr lang="en-US" sz="1600" dirty="0"/>
              <a:t>Consists of planning professionals from local jurisdictions and the Butte LAFCO</a:t>
            </a:r>
          </a:p>
          <a:p>
            <a:pPr>
              <a:spcBef>
                <a:spcPts val="600"/>
              </a:spcBef>
              <a:buFont typeface="Arial" pitchFamily="34" charset="0"/>
              <a:buChar char="•"/>
            </a:pPr>
            <a:r>
              <a:rPr lang="en-US" sz="1600" dirty="0"/>
              <a:t>Provides direction and input regarding the land use allocation component of the RTP/SCS</a:t>
            </a:r>
          </a:p>
          <a:p>
            <a:pPr>
              <a:spcBef>
                <a:spcPts val="600"/>
              </a:spcBef>
              <a:buFont typeface="Arial" pitchFamily="34" charset="0"/>
              <a:buChar char="•"/>
            </a:pPr>
            <a:endParaRPr lang="en-US" sz="1600" dirty="0"/>
          </a:p>
          <a:p>
            <a:pPr>
              <a:spcBef>
                <a:spcPts val="600"/>
              </a:spcBef>
              <a:buNone/>
            </a:pPr>
            <a:r>
              <a:rPr lang="en-US" sz="1600" b="1" dirty="0"/>
              <a:t>Transportation Advisory Committee</a:t>
            </a:r>
          </a:p>
          <a:p>
            <a:pPr>
              <a:spcBef>
                <a:spcPts val="600"/>
              </a:spcBef>
              <a:buFont typeface="Arial" pitchFamily="34" charset="0"/>
              <a:buChar char="•"/>
            </a:pPr>
            <a:r>
              <a:rPr lang="en-US" sz="1600" dirty="0"/>
              <a:t>Established BCAG committee which provides input into the overall RTP</a:t>
            </a:r>
          </a:p>
          <a:p>
            <a:pPr>
              <a:spcBef>
                <a:spcPts val="600"/>
              </a:spcBef>
              <a:buFont typeface="Arial" pitchFamily="34" charset="0"/>
              <a:buChar char="•"/>
            </a:pPr>
            <a:r>
              <a:rPr lang="en-US" sz="1600" dirty="0"/>
              <a:t>Provides input into the transportation network component of the RTP/SCS</a:t>
            </a:r>
          </a:p>
        </p:txBody>
      </p:sp>
      <p:sp>
        <p:nvSpPr>
          <p:cNvPr id="6" name="TextBox 5"/>
          <p:cNvSpPr txBox="1"/>
          <p:nvPr/>
        </p:nvSpPr>
        <p:spPr>
          <a:xfrm>
            <a:off x="2438400" y="1373697"/>
            <a:ext cx="8839200" cy="646331"/>
          </a:xfrm>
          <a:prstGeom prst="rect">
            <a:avLst/>
          </a:prstGeom>
          <a:noFill/>
        </p:spPr>
        <p:txBody>
          <a:bodyPr wrap="square" rtlCol="0">
            <a:spAutoFit/>
          </a:bodyPr>
          <a:lstStyle/>
          <a:p>
            <a:r>
              <a:rPr lang="en-US" sz="1800" dirty="0">
                <a:latin typeface="Verdana" pitchFamily="34" charset="0"/>
              </a:rPr>
              <a:t>Local governments are directly involved in the development of the 2020 RTP/SCS.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05200" y="533400"/>
            <a:ext cx="6553200" cy="457200"/>
          </a:xfrm>
        </p:spPr>
        <p:txBody>
          <a:bodyPr/>
          <a:lstStyle/>
          <a:p>
            <a:pPr algn="ctr"/>
            <a:r>
              <a:rPr lang="en-US" sz="2400" u="sng" dirty="0"/>
              <a:t>CEQA Benefits</a:t>
            </a:r>
            <a:endParaRPr lang="en-US" sz="2400" dirty="0"/>
          </a:p>
        </p:txBody>
      </p:sp>
      <p:sp>
        <p:nvSpPr>
          <p:cNvPr id="5" name="Content Placeholder 4"/>
          <p:cNvSpPr>
            <a:spLocks noGrp="1"/>
          </p:cNvSpPr>
          <p:nvPr>
            <p:ph idx="1"/>
          </p:nvPr>
        </p:nvSpPr>
        <p:spPr>
          <a:xfrm>
            <a:off x="2400300" y="2781510"/>
            <a:ext cx="4686300" cy="3047630"/>
          </a:xfrm>
          <a:prstGeom prst="rect">
            <a:avLst/>
          </a:prstGeom>
        </p:spPr>
        <p:txBody>
          <a:bodyPr wrap="square">
            <a:spAutoFit/>
          </a:bodyPr>
          <a:lstStyle/>
          <a:p>
            <a:pPr>
              <a:buFont typeface="+mj-lt"/>
              <a:buAutoNum type="arabicParenR"/>
            </a:pPr>
            <a:r>
              <a:rPr lang="en-US" sz="1600" u="sng" dirty="0"/>
              <a:t>Mixed-Use Residential Projects </a:t>
            </a:r>
            <a:r>
              <a:rPr lang="en-US" sz="1600" dirty="0"/>
              <a:t>(has at least 75% of the building square footage in residential)</a:t>
            </a:r>
          </a:p>
          <a:p>
            <a:pPr>
              <a:buFont typeface="+mj-lt"/>
              <a:buAutoNum type="arabicParenR"/>
            </a:pPr>
            <a:r>
              <a:rPr lang="en-US" sz="1600" u="sng" dirty="0"/>
              <a:t>Transit Priority Project </a:t>
            </a:r>
            <a:r>
              <a:rPr lang="en-US" sz="1600" dirty="0"/>
              <a:t>(residential projects located near major transit stops which meet density and use requirements described in SB 375.)</a:t>
            </a:r>
          </a:p>
          <a:p>
            <a:pPr>
              <a:buFont typeface="+mj-lt"/>
              <a:buAutoNum type="arabicParenR"/>
            </a:pPr>
            <a:r>
              <a:rPr lang="en-US" sz="1600" u="sng" dirty="0"/>
              <a:t>Sustainable Communities Projects </a:t>
            </a:r>
            <a:r>
              <a:rPr lang="en-US" sz="1600" dirty="0"/>
              <a:t>(meets transit priority projects + additional)</a:t>
            </a:r>
          </a:p>
        </p:txBody>
      </p:sp>
      <p:sp>
        <p:nvSpPr>
          <p:cNvPr id="6" name="TextBox 5"/>
          <p:cNvSpPr txBox="1"/>
          <p:nvPr/>
        </p:nvSpPr>
        <p:spPr>
          <a:xfrm>
            <a:off x="2286000" y="1488759"/>
            <a:ext cx="8991600" cy="646331"/>
          </a:xfrm>
          <a:prstGeom prst="rect">
            <a:avLst/>
          </a:prstGeom>
          <a:noFill/>
        </p:spPr>
        <p:txBody>
          <a:bodyPr wrap="square" rtlCol="0">
            <a:spAutoFit/>
          </a:bodyPr>
          <a:lstStyle/>
          <a:p>
            <a:r>
              <a:rPr lang="en-US" sz="1800" dirty="0">
                <a:latin typeface="Verdana" pitchFamily="34" charset="0"/>
              </a:rPr>
              <a:t>Development projects which are consistent with the RTP/SCS may be eligible for CEQA streamlining.</a:t>
            </a:r>
          </a:p>
        </p:txBody>
      </p:sp>
      <p:sp>
        <p:nvSpPr>
          <p:cNvPr id="7" name="TextBox 6"/>
          <p:cNvSpPr txBox="1"/>
          <p:nvPr/>
        </p:nvSpPr>
        <p:spPr>
          <a:xfrm>
            <a:off x="2305050" y="2273634"/>
            <a:ext cx="6400800" cy="369332"/>
          </a:xfrm>
          <a:prstGeom prst="rect">
            <a:avLst/>
          </a:prstGeom>
          <a:noFill/>
        </p:spPr>
        <p:txBody>
          <a:bodyPr wrap="square" rtlCol="0">
            <a:spAutoFit/>
          </a:bodyPr>
          <a:lstStyle/>
          <a:p>
            <a:r>
              <a:rPr lang="en-US" sz="1800" dirty="0">
                <a:latin typeface="Verdana" pitchFamily="34" charset="0"/>
              </a:rPr>
              <a:t>Types of projects which may be eligible:</a:t>
            </a:r>
          </a:p>
        </p:txBody>
      </p:sp>
      <p:pic>
        <p:nvPicPr>
          <p:cNvPr id="8" name="Picture 7" descr="CEQA_process_chart.gif"/>
          <p:cNvPicPr>
            <a:picLocks noChangeAspect="1"/>
          </p:cNvPicPr>
          <p:nvPr/>
        </p:nvPicPr>
        <p:blipFill>
          <a:blip r:embed="rId2" cstate="print"/>
          <a:stretch>
            <a:fillRect/>
          </a:stretch>
        </p:blipFill>
        <p:spPr>
          <a:xfrm>
            <a:off x="7391401" y="2042424"/>
            <a:ext cx="3276599" cy="4282176"/>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05200" y="533400"/>
            <a:ext cx="6553200" cy="457200"/>
          </a:xfrm>
        </p:spPr>
        <p:txBody>
          <a:bodyPr/>
          <a:lstStyle/>
          <a:p>
            <a:pPr algn="ctr"/>
            <a:r>
              <a:rPr lang="en-US" sz="2400" u="sng" dirty="0"/>
              <a:t>Public Involvement</a:t>
            </a:r>
            <a:endParaRPr lang="en-US" sz="2400" dirty="0"/>
          </a:p>
        </p:txBody>
      </p:sp>
      <p:sp>
        <p:nvSpPr>
          <p:cNvPr id="5" name="Content Placeholder 4"/>
          <p:cNvSpPr>
            <a:spLocks noGrp="1"/>
          </p:cNvSpPr>
          <p:nvPr>
            <p:ph idx="1"/>
          </p:nvPr>
        </p:nvSpPr>
        <p:spPr>
          <a:xfrm>
            <a:off x="3581400" y="2362200"/>
            <a:ext cx="6248400" cy="3786294"/>
          </a:xfrm>
          <a:prstGeom prst="rect">
            <a:avLst/>
          </a:prstGeom>
        </p:spPr>
        <p:txBody>
          <a:bodyPr wrap="square">
            <a:spAutoFit/>
          </a:bodyPr>
          <a:lstStyle/>
          <a:p>
            <a:pPr>
              <a:buFont typeface="Arial" pitchFamily="34" charset="0"/>
              <a:buChar char="•"/>
            </a:pPr>
            <a:r>
              <a:rPr lang="en-US" sz="1600" dirty="0"/>
              <a:t>Public Workshops – four rounds of workshops taking place throughout the region (August 2018, November 2019, September 2020, and October/November 2020.</a:t>
            </a:r>
            <a:r>
              <a:rPr lang="en-US" sz="1600" dirty="0">
                <a:solidFill>
                  <a:srgbClr val="FF0000"/>
                </a:solidFill>
              </a:rPr>
              <a:t> </a:t>
            </a:r>
          </a:p>
          <a:p>
            <a:pPr>
              <a:buFont typeface="Arial" pitchFamily="34" charset="0"/>
              <a:buChar char="•"/>
            </a:pPr>
            <a:r>
              <a:rPr lang="en-US" sz="1600" dirty="0"/>
              <a:t>Public Hearings – conducted at regularly scheduled meetings of the BCAG Board of Directors</a:t>
            </a:r>
          </a:p>
          <a:p>
            <a:pPr>
              <a:buFont typeface="Arial" pitchFamily="34" charset="0"/>
              <a:buChar char="•"/>
            </a:pPr>
            <a:r>
              <a:rPr lang="en-US" sz="1600" dirty="0"/>
              <a:t>Public Comment and Review Periods – noticed in the local newspapers and BCAG website</a:t>
            </a:r>
          </a:p>
          <a:p>
            <a:pPr>
              <a:buFont typeface="Arial" pitchFamily="34" charset="0"/>
              <a:buChar char="•"/>
            </a:pPr>
            <a:r>
              <a:rPr lang="en-US" sz="1600" dirty="0"/>
              <a:t>Website and Email Notification List – ask to be placed on the RTP/SCS notification list and receive information regarding activities related to the SCS.</a:t>
            </a:r>
          </a:p>
          <a:p>
            <a:pPr algn="ctr">
              <a:buNone/>
            </a:pPr>
            <a:r>
              <a:rPr lang="en-US" sz="1600" dirty="0"/>
              <a:t>Email </a:t>
            </a:r>
            <a:r>
              <a:rPr lang="en-US" sz="1600" dirty="0">
                <a:hlinkClick r:id="rId2"/>
              </a:rPr>
              <a:t>RTPComments@bcag.org</a:t>
            </a:r>
            <a:r>
              <a:rPr lang="en-US" sz="1600" dirty="0"/>
              <a:t> </a:t>
            </a:r>
          </a:p>
        </p:txBody>
      </p:sp>
      <p:sp>
        <p:nvSpPr>
          <p:cNvPr id="6" name="TextBox 5"/>
          <p:cNvSpPr txBox="1"/>
          <p:nvPr/>
        </p:nvSpPr>
        <p:spPr>
          <a:xfrm>
            <a:off x="3505200" y="1488759"/>
            <a:ext cx="6400800" cy="646331"/>
          </a:xfrm>
          <a:prstGeom prst="rect">
            <a:avLst/>
          </a:prstGeom>
          <a:noFill/>
        </p:spPr>
        <p:txBody>
          <a:bodyPr wrap="square" rtlCol="0">
            <a:spAutoFit/>
          </a:bodyPr>
          <a:lstStyle/>
          <a:p>
            <a:r>
              <a:rPr lang="en-US" sz="1800" dirty="0">
                <a:latin typeface="Verdana" pitchFamily="34" charset="0"/>
              </a:rPr>
              <a:t>Many opportunities are provided for public input into the 2020 RTP/SCS.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xfrm>
            <a:off x="3505200" y="-76200"/>
            <a:ext cx="6553200" cy="533400"/>
          </a:xfrm>
        </p:spPr>
        <p:txBody>
          <a:bodyPr/>
          <a:lstStyle/>
          <a:p>
            <a:pPr algn="ctr"/>
            <a:r>
              <a:rPr lang="en-US" sz="2400" u="sng" dirty="0"/>
              <a:t>RTP/SCS Process Timeline</a:t>
            </a:r>
            <a:endParaRPr lang="en-US" sz="2400" dirty="0"/>
          </a:p>
        </p:txBody>
      </p:sp>
      <p:sp>
        <p:nvSpPr>
          <p:cNvPr id="5" name="Content Placeholder 4"/>
          <p:cNvSpPr>
            <a:spLocks noGrp="1"/>
          </p:cNvSpPr>
          <p:nvPr>
            <p:ph idx="1"/>
          </p:nvPr>
        </p:nvSpPr>
        <p:spPr>
          <a:xfrm>
            <a:off x="2133600" y="457200"/>
            <a:ext cx="8534400" cy="6279284"/>
          </a:xfrm>
          <a:prstGeom prst="rect">
            <a:avLst/>
          </a:prstGeom>
        </p:spPr>
        <p:txBody>
          <a:bodyPr wrap="square">
            <a:spAutoFit/>
          </a:bodyPr>
          <a:lstStyle/>
          <a:p>
            <a:pPr indent="0" algn="ctr">
              <a:spcBef>
                <a:spcPts val="1200"/>
              </a:spcBef>
              <a:buNone/>
            </a:pPr>
            <a:r>
              <a:rPr lang="en-US" sz="1400" b="1" dirty="0"/>
              <a:t>First Round Public Workshops (August 2018)</a:t>
            </a:r>
          </a:p>
          <a:p>
            <a:pPr indent="0" algn="ctr">
              <a:spcBef>
                <a:spcPts val="1200"/>
              </a:spcBef>
              <a:buNone/>
            </a:pPr>
            <a:endParaRPr lang="en-US" sz="1400" b="1" dirty="0"/>
          </a:p>
          <a:p>
            <a:pPr indent="0" algn="ctr">
              <a:spcBef>
                <a:spcPts val="1200"/>
              </a:spcBef>
              <a:buNone/>
            </a:pPr>
            <a:r>
              <a:rPr lang="en-US" sz="1400" b="1" dirty="0"/>
              <a:t>RTP/SCS Development - Preliminary Financial and Policy Elements (January – June 2019)</a:t>
            </a:r>
          </a:p>
          <a:p>
            <a:pPr indent="0" algn="ctr">
              <a:spcBef>
                <a:spcPts val="1200"/>
              </a:spcBef>
              <a:buNone/>
            </a:pPr>
            <a:endParaRPr lang="en-US" sz="1400" b="1" dirty="0"/>
          </a:p>
          <a:p>
            <a:pPr indent="0" algn="ctr">
              <a:spcBef>
                <a:spcPts val="1200"/>
              </a:spcBef>
              <a:buNone/>
            </a:pPr>
            <a:r>
              <a:rPr lang="en-US" sz="1400" b="1" dirty="0"/>
              <a:t>Second Round Public Workshops (November 2019)</a:t>
            </a:r>
          </a:p>
          <a:p>
            <a:pPr indent="0" algn="ctr">
              <a:spcBef>
                <a:spcPts val="1200"/>
              </a:spcBef>
              <a:buNone/>
            </a:pPr>
            <a:endParaRPr lang="en-US" sz="1400" b="1" dirty="0"/>
          </a:p>
          <a:p>
            <a:pPr indent="0" algn="ctr">
              <a:spcBef>
                <a:spcPts val="1200"/>
              </a:spcBef>
              <a:buNone/>
            </a:pPr>
            <a:r>
              <a:rPr lang="en-US" sz="1400" b="1" dirty="0"/>
              <a:t>Prepare Preliminary Transportation Project List and Land Use Scenarios (June 2019 – July 2020)</a:t>
            </a:r>
          </a:p>
          <a:p>
            <a:pPr indent="0" algn="ctr">
              <a:spcBef>
                <a:spcPts val="1200"/>
              </a:spcBef>
              <a:buNone/>
            </a:pPr>
            <a:endParaRPr lang="en-US" sz="1400" b="1" dirty="0"/>
          </a:p>
          <a:p>
            <a:pPr indent="0" algn="ctr">
              <a:spcBef>
                <a:spcPts val="1200"/>
              </a:spcBef>
              <a:buNone/>
            </a:pPr>
            <a:r>
              <a:rPr lang="en-US" sz="1400" b="1" dirty="0"/>
              <a:t>Third Round Public Workshop (September 2020)</a:t>
            </a:r>
          </a:p>
          <a:p>
            <a:pPr indent="0" algn="ctr">
              <a:spcBef>
                <a:spcPts val="1200"/>
              </a:spcBef>
              <a:buNone/>
            </a:pPr>
            <a:endParaRPr lang="en-US" sz="1400" b="1" dirty="0"/>
          </a:p>
          <a:p>
            <a:pPr indent="0" algn="ctr">
              <a:spcBef>
                <a:spcPts val="1200"/>
              </a:spcBef>
              <a:buNone/>
            </a:pPr>
            <a:r>
              <a:rPr lang="en-US" sz="1400" b="1" dirty="0"/>
              <a:t>Draft RTP/SCS, Environmental Impact Report, and Air Quality Analysis (September 2020)</a:t>
            </a:r>
          </a:p>
          <a:p>
            <a:pPr indent="0" algn="ctr">
              <a:spcBef>
                <a:spcPts val="1200"/>
              </a:spcBef>
              <a:buNone/>
            </a:pPr>
            <a:endParaRPr lang="en-US" sz="1400" b="1" dirty="0"/>
          </a:p>
          <a:p>
            <a:pPr indent="0" algn="ctr">
              <a:spcBef>
                <a:spcPts val="1200"/>
              </a:spcBef>
              <a:buNone/>
            </a:pPr>
            <a:r>
              <a:rPr lang="en-US" sz="1400" b="1" dirty="0"/>
              <a:t>Fourth Round Public Workshops (October/November 2020)</a:t>
            </a:r>
          </a:p>
          <a:p>
            <a:pPr indent="0" algn="ctr">
              <a:spcBef>
                <a:spcPts val="1200"/>
              </a:spcBef>
              <a:buNone/>
            </a:pPr>
            <a:endParaRPr lang="en-US" sz="1400" b="1" dirty="0"/>
          </a:p>
          <a:p>
            <a:pPr indent="0" algn="ctr">
              <a:spcBef>
                <a:spcPts val="1200"/>
              </a:spcBef>
              <a:buNone/>
            </a:pPr>
            <a:r>
              <a:rPr lang="en-US" sz="1400" b="1" dirty="0"/>
              <a:t>Final RTP/SCS to BCAG Board for Adoption (December 2020)</a:t>
            </a:r>
          </a:p>
        </p:txBody>
      </p:sp>
      <p:sp>
        <p:nvSpPr>
          <p:cNvPr id="8" name="Down Arrow 7"/>
          <p:cNvSpPr/>
          <p:nvPr/>
        </p:nvSpPr>
        <p:spPr bwMode="auto">
          <a:xfrm>
            <a:off x="6477000" y="34290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9" name="Down Arrow 8"/>
          <p:cNvSpPr/>
          <p:nvPr/>
        </p:nvSpPr>
        <p:spPr bwMode="auto">
          <a:xfrm>
            <a:off x="6477000" y="41910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0" name="Down Arrow 9"/>
          <p:cNvSpPr/>
          <p:nvPr/>
        </p:nvSpPr>
        <p:spPr bwMode="auto">
          <a:xfrm>
            <a:off x="6477000" y="51054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3" name="Down Arrow 12"/>
          <p:cNvSpPr/>
          <p:nvPr/>
        </p:nvSpPr>
        <p:spPr bwMode="auto">
          <a:xfrm>
            <a:off x="6477000" y="7620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4" name="Down Arrow 13"/>
          <p:cNvSpPr/>
          <p:nvPr/>
        </p:nvSpPr>
        <p:spPr bwMode="auto">
          <a:xfrm>
            <a:off x="6477000" y="24765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5" name="Down Arrow 14"/>
          <p:cNvSpPr/>
          <p:nvPr/>
        </p:nvSpPr>
        <p:spPr bwMode="auto">
          <a:xfrm>
            <a:off x="6477000" y="17526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11" name="Down Arrow 10"/>
          <p:cNvSpPr/>
          <p:nvPr/>
        </p:nvSpPr>
        <p:spPr bwMode="auto">
          <a:xfrm>
            <a:off x="6477000" y="5791200"/>
            <a:ext cx="304800" cy="381000"/>
          </a:xfrm>
          <a:prstGeom prst="downArrow">
            <a:avLst/>
          </a:prstGeom>
          <a:solidFill>
            <a:srgbClr val="92D050"/>
          </a:solidFill>
          <a:ln w="12700" cap="sq"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886200" y="990600"/>
            <a:ext cx="5791200" cy="457200"/>
          </a:xfrm>
        </p:spPr>
        <p:txBody>
          <a:bodyPr/>
          <a:lstStyle/>
          <a:p>
            <a:pPr algn="ctr"/>
            <a:r>
              <a:rPr lang="en-US" sz="2400" dirty="0"/>
              <a:t>Next Steps</a:t>
            </a:r>
          </a:p>
        </p:txBody>
      </p:sp>
      <p:sp>
        <p:nvSpPr>
          <p:cNvPr id="26627" name="Rectangle 3"/>
          <p:cNvSpPr>
            <a:spLocks noGrp="1" noChangeArrowheads="1"/>
          </p:cNvSpPr>
          <p:nvPr>
            <p:ph type="body" idx="1"/>
          </p:nvPr>
        </p:nvSpPr>
        <p:spPr>
          <a:xfrm>
            <a:off x="2362200" y="1752600"/>
            <a:ext cx="8610600" cy="3352800"/>
          </a:xfrm>
        </p:spPr>
        <p:txBody>
          <a:bodyPr/>
          <a:lstStyle/>
          <a:p>
            <a:r>
              <a:rPr lang="en-US" sz="1800" dirty="0"/>
              <a:t>Preliminary Draft Transportation Project List and Land Use Scenario</a:t>
            </a:r>
          </a:p>
          <a:p>
            <a:pPr lvl="1"/>
            <a:r>
              <a:rPr lang="en-US" sz="1600" dirty="0"/>
              <a:t>Public Review and Comment</a:t>
            </a:r>
          </a:p>
          <a:p>
            <a:pPr lvl="1"/>
            <a:r>
              <a:rPr lang="en-US" sz="1600" dirty="0"/>
              <a:t>BCAG Board of Director’s</a:t>
            </a:r>
          </a:p>
          <a:p>
            <a:r>
              <a:rPr lang="en-US" sz="1800" dirty="0"/>
              <a:t>Draft RTP/SCS and EIR</a:t>
            </a:r>
          </a:p>
          <a:p>
            <a:pPr lvl="1"/>
            <a:r>
              <a:rPr lang="en-US" sz="1600" dirty="0"/>
              <a:t>Release for Public Comment in September/October 2020</a:t>
            </a:r>
          </a:p>
          <a:p>
            <a:pPr lvl="1"/>
            <a:r>
              <a:rPr lang="en-US" sz="1600" dirty="0"/>
              <a:t>Review</a:t>
            </a:r>
          </a:p>
          <a:p>
            <a:r>
              <a:rPr lang="en-US" sz="1800" dirty="0"/>
              <a:t>Final RTP/SCS and EIR</a:t>
            </a:r>
          </a:p>
          <a:p>
            <a:pPr lvl="1"/>
            <a:r>
              <a:rPr lang="en-US" sz="1600" dirty="0"/>
              <a:t>Release November 2020</a:t>
            </a:r>
          </a:p>
          <a:p>
            <a:pPr lvl="1"/>
            <a:r>
              <a:rPr lang="en-US" sz="1600" dirty="0"/>
              <a:t>Considered for Adoption December 2020</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800600" y="533400"/>
            <a:ext cx="3429000" cy="533400"/>
          </a:xfrm>
        </p:spPr>
        <p:txBody>
          <a:bodyPr/>
          <a:lstStyle/>
          <a:p>
            <a:pPr algn="ctr"/>
            <a:r>
              <a:rPr lang="en-US" dirty="0"/>
              <a:t>Questions ?</a:t>
            </a:r>
          </a:p>
        </p:txBody>
      </p:sp>
      <p:sp>
        <p:nvSpPr>
          <p:cNvPr id="22531" name="Rectangle 3"/>
          <p:cNvSpPr>
            <a:spLocks noGrp="1" noChangeArrowheads="1"/>
          </p:cNvSpPr>
          <p:nvPr>
            <p:ph type="body" idx="1"/>
          </p:nvPr>
        </p:nvSpPr>
        <p:spPr>
          <a:xfrm>
            <a:off x="1981200" y="1676400"/>
            <a:ext cx="9372600" cy="4038600"/>
          </a:xfrm>
        </p:spPr>
        <p:txBody>
          <a:bodyPr/>
          <a:lstStyle/>
          <a:p>
            <a:pPr>
              <a:buNone/>
            </a:pPr>
            <a:r>
              <a:rPr lang="en-US" sz="1400" dirty="0"/>
              <a:t>     </a:t>
            </a:r>
            <a:r>
              <a:rPr lang="en-US" sz="1200" b="1" dirty="0"/>
              <a:t>This is your opportunity to raise any questions and provide comments regarding the RTP and SCS.</a:t>
            </a:r>
          </a:p>
          <a:p>
            <a:pPr>
              <a:buNone/>
            </a:pPr>
            <a:r>
              <a:rPr lang="en-US" sz="1200" dirty="0"/>
              <a:t>      </a:t>
            </a:r>
            <a:r>
              <a:rPr lang="en-US" sz="1200" b="1" dirty="0"/>
              <a:t>WHEN WILL THE PLAN BE ADOPTED? </a:t>
            </a:r>
            <a:r>
              <a:rPr lang="en-US" sz="1200" dirty="0"/>
              <a:t>– The RTP/SCS and EIR will be considered for adoption by the BCAG Board in December 2020. Once adopted, the Board can amend the RTP/SCS as necessary.</a:t>
            </a:r>
          </a:p>
          <a:p>
            <a:pPr>
              <a:buNone/>
            </a:pPr>
            <a:r>
              <a:rPr lang="en-US" sz="1200" dirty="0"/>
              <a:t>   </a:t>
            </a:r>
            <a:r>
              <a:rPr lang="en-US" sz="1200" b="1" dirty="0"/>
              <a:t>   How DO I STAY INVOLVED? </a:t>
            </a:r>
            <a:r>
              <a:rPr lang="en-US" sz="1200" dirty="0"/>
              <a:t>– Sign up to be included in the distribution of all material pertaining to the RTP/SCS ( </a:t>
            </a:r>
            <a:r>
              <a:rPr lang="en-US" sz="1200" dirty="0">
                <a:solidFill>
                  <a:srgbClr val="0070C0"/>
                </a:solidFill>
                <a:hlinkClick r:id="rId3">
                  <a:extLst>
                    <a:ext uri="{A12FA001-AC4F-418D-AE19-62706E023703}">
                      <ahyp:hlinkClr xmlns:ahyp="http://schemas.microsoft.com/office/drawing/2018/hyperlinkcolor" val="tx"/>
                    </a:ext>
                  </a:extLst>
                </a:hlinkClick>
              </a:rPr>
              <a:t>RTPcomments@bcag.org</a:t>
            </a:r>
            <a:r>
              <a:rPr lang="en-US" sz="1200" dirty="0">
                <a:solidFill>
                  <a:srgbClr val="0070C0"/>
                </a:solidFill>
              </a:rPr>
              <a:t> </a:t>
            </a:r>
            <a:r>
              <a:rPr lang="en-US" sz="1200" dirty="0"/>
              <a:t>) .  As information is posted on BCAG’s website, you will be automatically notified by email or mail.  BCAG staff has created a web page for the RTP at:  </a:t>
            </a:r>
            <a:r>
              <a:rPr lang="en-US" sz="1200" dirty="0">
                <a:solidFill>
                  <a:srgbClr val="0070C0"/>
                </a:solidFill>
                <a:hlinkClick r:id="rId4">
                  <a:extLst>
                    <a:ext uri="{A12FA001-AC4F-418D-AE19-62706E023703}">
                      <ahyp:hlinkClr xmlns:ahyp="http://schemas.microsoft.com/office/drawing/2018/hyperlinkcolor" val="tx"/>
                    </a:ext>
                  </a:extLst>
                </a:hlinkClick>
              </a:rPr>
              <a:t>http://www.bcag.org/Planning/RTP--SCS/index.html</a:t>
            </a:r>
            <a:endParaRPr lang="en-US" sz="1200" dirty="0">
              <a:solidFill>
                <a:srgbClr val="0070C0"/>
              </a:solidFill>
            </a:endParaRPr>
          </a:p>
          <a:p>
            <a:pPr algn="ctr">
              <a:buNone/>
            </a:pPr>
            <a:r>
              <a:rPr lang="en-US" sz="1200" b="1" dirty="0"/>
              <a:t>CONTACT</a:t>
            </a:r>
            <a:r>
              <a:rPr lang="en-US" sz="1200" dirty="0"/>
              <a:t>  </a:t>
            </a:r>
          </a:p>
          <a:p>
            <a:pPr algn="ctr">
              <a:buNone/>
            </a:pPr>
            <a:r>
              <a:rPr lang="en-US" sz="1200" b="1" dirty="0">
                <a:solidFill>
                  <a:srgbClr val="0070C0"/>
                </a:solidFill>
                <a:hlinkClick r:id="rId3">
                  <a:extLst>
                    <a:ext uri="{A12FA001-AC4F-418D-AE19-62706E023703}">
                      <ahyp:hlinkClr xmlns:ahyp="http://schemas.microsoft.com/office/drawing/2018/hyperlinkcolor" val="tx"/>
                    </a:ext>
                  </a:extLst>
                </a:hlinkClick>
              </a:rPr>
              <a:t>RTPcomments@bcag.org</a:t>
            </a:r>
            <a:r>
              <a:rPr lang="en-US" sz="1200" b="1" dirty="0">
                <a:solidFill>
                  <a:srgbClr val="0070C0"/>
                </a:solidFill>
              </a:rPr>
              <a:t> </a:t>
            </a:r>
          </a:p>
          <a:p>
            <a:pPr algn="ctr">
              <a:buNone/>
            </a:pPr>
            <a:r>
              <a:rPr lang="en-US" sz="1200" dirty="0"/>
              <a:t>Ivan Garcia, BCAG Programming Specialist (530-809-4616) </a:t>
            </a:r>
            <a:r>
              <a:rPr lang="en-US" sz="1200" dirty="0">
                <a:solidFill>
                  <a:srgbClr val="0070C0"/>
                </a:solidFill>
                <a:hlinkClick r:id="rId5">
                  <a:extLst>
                    <a:ext uri="{A12FA001-AC4F-418D-AE19-62706E023703}">
                      <ahyp:hlinkClr xmlns:ahyp="http://schemas.microsoft.com/office/drawing/2018/hyperlinkcolor" val="tx"/>
                    </a:ext>
                  </a:extLst>
                </a:hlinkClick>
              </a:rPr>
              <a:t>igarcia@bcag.org</a:t>
            </a:r>
            <a:endParaRPr lang="en-US" sz="1200" dirty="0">
              <a:solidFill>
                <a:srgbClr val="0070C0"/>
              </a:solidFill>
            </a:endParaRPr>
          </a:p>
          <a:p>
            <a:pPr algn="ctr">
              <a:buNone/>
            </a:pPr>
            <a:r>
              <a:rPr lang="en-US" b="1"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05200" y="533400"/>
            <a:ext cx="6553200" cy="457200"/>
          </a:xfrm>
        </p:spPr>
        <p:txBody>
          <a:bodyPr/>
          <a:lstStyle/>
          <a:p>
            <a:pPr algn="ctr"/>
            <a:r>
              <a:rPr lang="en-US" sz="2400" dirty="0"/>
              <a:t>What is BCAG?</a:t>
            </a:r>
          </a:p>
        </p:txBody>
      </p:sp>
      <p:sp>
        <p:nvSpPr>
          <p:cNvPr id="19459" name="Rectangle 3"/>
          <p:cNvSpPr>
            <a:spLocks noGrp="1" noChangeArrowheads="1"/>
          </p:cNvSpPr>
          <p:nvPr>
            <p:ph type="body" idx="1"/>
          </p:nvPr>
        </p:nvSpPr>
        <p:spPr>
          <a:xfrm>
            <a:off x="2743200" y="1371600"/>
            <a:ext cx="8077200" cy="2286000"/>
          </a:xfrm>
        </p:spPr>
        <p:txBody>
          <a:bodyPr/>
          <a:lstStyle/>
          <a:p>
            <a:r>
              <a:rPr lang="en-US" sz="1600" dirty="0"/>
              <a:t>Federal designated Metropolitan Planning Organization (MPO), state designated Regional Transportation Planning Agency (RTPA) for Butte County. BCAG is also the transit operator for Butte Regional Transit (B-Line)</a:t>
            </a:r>
          </a:p>
          <a:p>
            <a:r>
              <a:rPr lang="en-US" sz="1600" dirty="0"/>
              <a:t>BCAG Board of Directors – Includes all five County Supervisors one representative from each of the five incorporated cities/town</a:t>
            </a:r>
          </a:p>
          <a:p>
            <a:r>
              <a:rPr lang="en-US" sz="1600" dirty="0"/>
              <a:t>Responsibilities – </a:t>
            </a:r>
          </a:p>
        </p:txBody>
      </p:sp>
      <p:sp>
        <p:nvSpPr>
          <p:cNvPr id="5" name="TextBox 4"/>
          <p:cNvSpPr txBox="1"/>
          <p:nvPr/>
        </p:nvSpPr>
        <p:spPr>
          <a:xfrm>
            <a:off x="3469511" y="3657600"/>
            <a:ext cx="7162800" cy="2800767"/>
          </a:xfrm>
          <a:prstGeom prst="rect">
            <a:avLst/>
          </a:prstGeom>
          <a:noFill/>
        </p:spPr>
        <p:txBody>
          <a:bodyPr wrap="square" rtlCol="0">
            <a:spAutoFit/>
          </a:bodyPr>
          <a:lstStyle/>
          <a:p>
            <a:r>
              <a:rPr lang="en-US" sz="1400" dirty="0">
                <a:sym typeface="Wingdings"/>
              </a:rPr>
              <a:t>  </a:t>
            </a:r>
            <a:r>
              <a:rPr lang="en-US" sz="1600" dirty="0">
                <a:latin typeface="+mn-lt"/>
              </a:rPr>
              <a:t>Secure state and federal funding &amp; ensure timely delivery</a:t>
            </a:r>
          </a:p>
          <a:p>
            <a:endParaRPr lang="en-US" sz="1600" dirty="0">
              <a:latin typeface="+mn-lt"/>
            </a:endParaRPr>
          </a:p>
          <a:p>
            <a:pPr>
              <a:buFont typeface="Wingdings"/>
              <a:buChar char="þ"/>
            </a:pPr>
            <a:r>
              <a:rPr lang="en-US" sz="1600" dirty="0">
                <a:latin typeface="+mn-lt"/>
              </a:rPr>
              <a:t> Prepare RTP/SCS and programming documents required to secure state and federal funding</a:t>
            </a:r>
          </a:p>
          <a:p>
            <a:endParaRPr lang="en-US" sz="1600" dirty="0">
              <a:latin typeface="+mn-lt"/>
            </a:endParaRPr>
          </a:p>
          <a:p>
            <a:r>
              <a:rPr lang="en-US" sz="1600" dirty="0">
                <a:latin typeface="+mn-lt"/>
                <a:sym typeface="Wingdings"/>
              </a:rPr>
              <a:t> </a:t>
            </a:r>
            <a:r>
              <a:rPr lang="en-US" sz="1600" dirty="0">
                <a:latin typeface="+mn-lt"/>
              </a:rPr>
              <a:t>Ensure public participation in the planning process</a:t>
            </a:r>
          </a:p>
          <a:p>
            <a:endParaRPr lang="en-US" sz="1600" dirty="0">
              <a:latin typeface="+mn-lt"/>
            </a:endParaRPr>
          </a:p>
          <a:p>
            <a:r>
              <a:rPr lang="en-US" sz="1600" dirty="0">
                <a:latin typeface="+mn-lt"/>
                <a:sym typeface="Wingdings"/>
              </a:rPr>
              <a:t> </a:t>
            </a:r>
            <a:r>
              <a:rPr lang="en-US" sz="1600" dirty="0">
                <a:latin typeface="+mn-lt"/>
              </a:rPr>
              <a:t>Butte Regional Transit Administrator</a:t>
            </a:r>
          </a:p>
          <a:p>
            <a:endParaRPr lang="en-US" sz="1600" dirty="0">
              <a:latin typeface="+mn-lt"/>
            </a:endParaRPr>
          </a:p>
          <a:p>
            <a:pPr>
              <a:buFont typeface="Wingdings"/>
              <a:buChar char="þ"/>
            </a:pPr>
            <a:r>
              <a:rPr lang="en-US" sz="1600" dirty="0">
                <a:latin typeface="+mn-lt"/>
              </a:rPr>
              <a:t> Planning or Project Management that benefit cities, town and county</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324100" y="407114"/>
            <a:ext cx="8077200" cy="457200"/>
          </a:xfrm>
        </p:spPr>
        <p:txBody>
          <a:bodyPr/>
          <a:lstStyle/>
          <a:p>
            <a:pPr algn="ctr"/>
            <a:r>
              <a:rPr lang="en-US" sz="2400" dirty="0"/>
              <a:t>Purpose of the Regional Transportation Plan</a:t>
            </a:r>
          </a:p>
        </p:txBody>
      </p:sp>
      <p:sp>
        <p:nvSpPr>
          <p:cNvPr id="19459" name="Rectangle 3"/>
          <p:cNvSpPr>
            <a:spLocks noGrp="1" noChangeArrowheads="1"/>
          </p:cNvSpPr>
          <p:nvPr>
            <p:ph type="body" idx="1"/>
          </p:nvPr>
        </p:nvSpPr>
        <p:spPr>
          <a:xfrm>
            <a:off x="2667000" y="1168539"/>
            <a:ext cx="7391400" cy="922118"/>
          </a:xfrm>
        </p:spPr>
        <p:txBody>
          <a:bodyPr/>
          <a:lstStyle/>
          <a:p>
            <a:r>
              <a:rPr lang="en-US" sz="1400" dirty="0"/>
              <a:t>Meet state and federal requirements for other planning and funding activities</a:t>
            </a:r>
          </a:p>
          <a:p>
            <a:r>
              <a:rPr lang="en-US" sz="1400" dirty="0"/>
              <a:t>Serve as foundation for the development of :</a:t>
            </a:r>
          </a:p>
        </p:txBody>
      </p:sp>
      <p:sp>
        <p:nvSpPr>
          <p:cNvPr id="5" name="TextBox 4"/>
          <p:cNvSpPr txBox="1"/>
          <p:nvPr/>
        </p:nvSpPr>
        <p:spPr>
          <a:xfrm>
            <a:off x="3543300" y="2247602"/>
            <a:ext cx="5105400" cy="1169551"/>
          </a:xfrm>
          <a:prstGeom prst="rect">
            <a:avLst/>
          </a:prstGeom>
          <a:noFill/>
        </p:spPr>
        <p:txBody>
          <a:bodyPr wrap="square" rtlCol="0">
            <a:spAutoFit/>
          </a:bodyPr>
          <a:lstStyle/>
          <a:p>
            <a:r>
              <a:rPr lang="en-US" sz="1400" dirty="0">
                <a:sym typeface="Wingdings"/>
              </a:rPr>
              <a:t> </a:t>
            </a:r>
            <a:r>
              <a:rPr lang="en-US" sz="1400" dirty="0">
                <a:latin typeface="+mn-lt"/>
              </a:rPr>
              <a:t>Federal Transportation Improvement Program</a:t>
            </a:r>
          </a:p>
          <a:p>
            <a:endParaRPr lang="en-US" sz="1400" dirty="0">
              <a:latin typeface="+mn-lt"/>
            </a:endParaRPr>
          </a:p>
          <a:p>
            <a:pPr>
              <a:buFont typeface="Wingdings"/>
              <a:buChar char="þ"/>
            </a:pPr>
            <a:r>
              <a:rPr lang="en-US" sz="1400" dirty="0">
                <a:latin typeface="+mn-lt"/>
              </a:rPr>
              <a:t> Regional Transportation Improvement Program</a:t>
            </a:r>
          </a:p>
          <a:p>
            <a:endParaRPr lang="en-US" sz="1400" dirty="0">
              <a:latin typeface="+mn-lt"/>
            </a:endParaRPr>
          </a:p>
          <a:p>
            <a:pPr>
              <a:buFont typeface="Wingdings"/>
              <a:buChar char="þ"/>
            </a:pPr>
            <a:r>
              <a:rPr lang="en-US" sz="1400" dirty="0">
                <a:latin typeface="+mn-lt"/>
              </a:rPr>
              <a:t> Interregional Transportation Improvement Program</a:t>
            </a:r>
          </a:p>
        </p:txBody>
      </p:sp>
      <p:sp>
        <p:nvSpPr>
          <p:cNvPr id="7" name="TextBox 6"/>
          <p:cNvSpPr txBox="1"/>
          <p:nvPr/>
        </p:nvSpPr>
        <p:spPr>
          <a:xfrm>
            <a:off x="2667000" y="3574098"/>
            <a:ext cx="4278735" cy="369332"/>
          </a:xfrm>
          <a:prstGeom prst="rect">
            <a:avLst/>
          </a:prstGeom>
          <a:noFill/>
        </p:spPr>
        <p:txBody>
          <a:bodyPr wrap="none" rtlCol="0">
            <a:spAutoFit/>
          </a:bodyPr>
          <a:lstStyle/>
          <a:p>
            <a:pPr>
              <a:buFont typeface="Arial" pitchFamily="34" charset="0"/>
              <a:buChar char="•"/>
            </a:pPr>
            <a:r>
              <a:rPr lang="en-US" sz="1800" dirty="0">
                <a:latin typeface="+mn-lt"/>
              </a:rPr>
              <a:t>   </a:t>
            </a:r>
            <a:r>
              <a:rPr lang="en-US" sz="1400" dirty="0">
                <a:latin typeface="+mn-lt"/>
              </a:rPr>
              <a:t>The RTP/SCS has four main components:</a:t>
            </a:r>
          </a:p>
        </p:txBody>
      </p:sp>
      <p:sp>
        <p:nvSpPr>
          <p:cNvPr id="8" name="Rectangle 7"/>
          <p:cNvSpPr/>
          <p:nvPr/>
        </p:nvSpPr>
        <p:spPr>
          <a:xfrm>
            <a:off x="3543300" y="4088389"/>
            <a:ext cx="6667500" cy="2246769"/>
          </a:xfrm>
          <a:prstGeom prst="rect">
            <a:avLst/>
          </a:prstGeom>
        </p:spPr>
        <p:txBody>
          <a:bodyPr wrap="square">
            <a:spAutoFit/>
          </a:bodyPr>
          <a:lstStyle/>
          <a:p>
            <a:pPr>
              <a:buFont typeface="Wingdings"/>
              <a:buChar char="þ"/>
            </a:pPr>
            <a:r>
              <a:rPr lang="en-US" sz="1400" dirty="0">
                <a:latin typeface="+mn-lt"/>
              </a:rPr>
              <a:t> Policy Element – Goals, policies &amp; objectives</a:t>
            </a:r>
          </a:p>
          <a:p>
            <a:pPr>
              <a:buFont typeface="Wingdings"/>
              <a:buChar char="þ"/>
            </a:pPr>
            <a:endParaRPr lang="en-US" sz="1400" dirty="0">
              <a:latin typeface="+mn-lt"/>
            </a:endParaRPr>
          </a:p>
          <a:p>
            <a:pPr>
              <a:buFont typeface="Wingdings"/>
              <a:buChar char="þ"/>
            </a:pPr>
            <a:r>
              <a:rPr lang="en-US" sz="1400" dirty="0">
                <a:latin typeface="+mn-lt"/>
              </a:rPr>
              <a:t> Action Element – Recommended projects by mode and fund source</a:t>
            </a:r>
          </a:p>
          <a:p>
            <a:pPr>
              <a:buFont typeface="Wingdings"/>
              <a:buChar char="þ"/>
            </a:pPr>
            <a:endParaRPr lang="en-US" sz="1400" dirty="0">
              <a:latin typeface="+mn-lt"/>
            </a:endParaRPr>
          </a:p>
          <a:p>
            <a:pPr>
              <a:buFont typeface="Wingdings"/>
              <a:buChar char="þ"/>
            </a:pPr>
            <a:r>
              <a:rPr lang="en-US" sz="1400" dirty="0">
                <a:latin typeface="+mn-lt"/>
              </a:rPr>
              <a:t> Financial Element – Financial projections by fund source which project are constrained</a:t>
            </a:r>
          </a:p>
          <a:p>
            <a:endParaRPr lang="en-US" sz="1400" dirty="0">
              <a:latin typeface="+mn-lt"/>
            </a:endParaRPr>
          </a:p>
          <a:p>
            <a:pPr>
              <a:buFont typeface="Wingdings"/>
              <a:buChar char="þ"/>
            </a:pPr>
            <a:r>
              <a:rPr lang="en-US" sz="1400" dirty="0"/>
              <a:t> </a:t>
            </a:r>
            <a:r>
              <a:rPr lang="en-US" sz="1400" dirty="0">
                <a:latin typeface="Verdana" pitchFamily="34" charset="0"/>
              </a:rPr>
              <a:t>Sustainable Communities Strategy – Integration of land use, housing, and transportation to reduce GHG’s</a:t>
            </a:r>
          </a:p>
          <a:p>
            <a:endParaRPr lang="en-US" sz="1400" dirty="0">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29F90-4C68-45DF-A06A-0CD2C7D33377}"/>
              </a:ext>
            </a:extLst>
          </p:cNvPr>
          <p:cNvSpPr>
            <a:spLocks noGrp="1"/>
          </p:cNvSpPr>
          <p:nvPr>
            <p:ph type="title"/>
          </p:nvPr>
        </p:nvSpPr>
        <p:spPr/>
        <p:txBody>
          <a:bodyPr/>
          <a:lstStyle/>
          <a:p>
            <a:r>
              <a:rPr lang="en-US" dirty="0"/>
              <a:t>Camp Fire Impacts to Region</a:t>
            </a:r>
          </a:p>
        </p:txBody>
      </p:sp>
      <p:sp>
        <p:nvSpPr>
          <p:cNvPr id="3" name="Content Placeholder 2">
            <a:extLst>
              <a:ext uri="{FF2B5EF4-FFF2-40B4-BE49-F238E27FC236}">
                <a16:creationId xmlns:a16="http://schemas.microsoft.com/office/drawing/2014/main" id="{9C8CED88-73EF-4AE6-8938-23ABAAFB36D9}"/>
              </a:ext>
            </a:extLst>
          </p:cNvPr>
          <p:cNvSpPr>
            <a:spLocks noGrp="1"/>
          </p:cNvSpPr>
          <p:nvPr>
            <p:ph idx="1"/>
          </p:nvPr>
        </p:nvSpPr>
        <p:spPr/>
        <p:txBody>
          <a:bodyPr/>
          <a:lstStyle/>
          <a:p>
            <a:pPr marL="0" indent="0">
              <a:buNone/>
            </a:pPr>
            <a:r>
              <a:rPr lang="en-US" sz="1400" dirty="0"/>
              <a:t>On November 8, 2018, the Camp Fire transformed the region by devastating the Town of Paradise which represented Butte County’s 2</a:t>
            </a:r>
            <a:r>
              <a:rPr lang="en-US" sz="1400" baseline="30000" dirty="0"/>
              <a:t>nd</a:t>
            </a:r>
            <a:r>
              <a:rPr lang="en-US" sz="1400" dirty="0"/>
              <a:t> largest city (Town) with a pre-Camp Fire population of 26,256 in 2018 to a current population of 4,631 for January 1, 2020.  As a result, BCAG is preparing a “Post Camp Fire Regional Population and Transportation Study”.  The study will develop new:</a:t>
            </a:r>
          </a:p>
          <a:p>
            <a:r>
              <a:rPr lang="en-US" sz="1400" dirty="0"/>
              <a:t>Population forecasts</a:t>
            </a:r>
          </a:p>
          <a:p>
            <a:r>
              <a:rPr lang="en-US" sz="1400" dirty="0"/>
              <a:t>Housing forecasts</a:t>
            </a:r>
          </a:p>
          <a:p>
            <a:r>
              <a:rPr lang="en-US" sz="1400" dirty="0"/>
              <a:t>Employment forecasts</a:t>
            </a:r>
          </a:p>
          <a:p>
            <a:r>
              <a:rPr lang="en-US" sz="1400" dirty="0"/>
              <a:t>Travel / Transportation Data &amp; Modeling</a:t>
            </a:r>
          </a:p>
          <a:p>
            <a:r>
              <a:rPr lang="en-US" sz="1400" dirty="0"/>
              <a:t>Transit and Non-Motorized Plan Update</a:t>
            </a:r>
          </a:p>
          <a:p>
            <a:pPr marL="0" indent="0">
              <a:buNone/>
            </a:pPr>
            <a:r>
              <a:rPr lang="en-US" sz="1400" dirty="0"/>
              <a:t>The results of this effort will be available to local and regional agencies who are in need of data to update their local plans and programs.  In addition, the data will be used as a foundation for the development of the 2024 RTP/SCS.  This study is anticipated to be completed by June of 2021. </a:t>
            </a:r>
          </a:p>
        </p:txBody>
      </p:sp>
    </p:spTree>
    <p:extLst>
      <p:ext uri="{BB962C8B-B14F-4D97-AF65-F5344CB8AC3E}">
        <p14:creationId xmlns:p14="http://schemas.microsoft.com/office/powerpoint/2010/main" val="25521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52800" y="457200"/>
            <a:ext cx="6553200" cy="533400"/>
          </a:xfrm>
        </p:spPr>
        <p:txBody>
          <a:bodyPr/>
          <a:lstStyle/>
          <a:p>
            <a:pPr algn="ctr"/>
            <a:r>
              <a:rPr lang="en-US" sz="2400" dirty="0"/>
              <a:t>Regional Priorities – STIP</a:t>
            </a:r>
          </a:p>
        </p:txBody>
      </p:sp>
      <p:graphicFrame>
        <p:nvGraphicFramePr>
          <p:cNvPr id="5" name="Table 4">
            <a:extLst>
              <a:ext uri="{FF2B5EF4-FFF2-40B4-BE49-F238E27FC236}">
                <a16:creationId xmlns:a16="http://schemas.microsoft.com/office/drawing/2014/main" id="{A509EDB2-B1FC-419B-8500-A6BC7FBCAD86}"/>
              </a:ext>
            </a:extLst>
          </p:cNvPr>
          <p:cNvGraphicFramePr>
            <a:graphicFrameLocks noGrp="1"/>
          </p:cNvGraphicFramePr>
          <p:nvPr>
            <p:extLst>
              <p:ext uri="{D42A27DB-BD31-4B8C-83A1-F6EECF244321}">
                <p14:modId xmlns:p14="http://schemas.microsoft.com/office/powerpoint/2010/main" val="1702213480"/>
              </p:ext>
            </p:extLst>
          </p:nvPr>
        </p:nvGraphicFramePr>
        <p:xfrm>
          <a:off x="3048000" y="1252899"/>
          <a:ext cx="7162800" cy="4800599"/>
        </p:xfrm>
        <a:graphic>
          <a:graphicData uri="http://schemas.openxmlformats.org/drawingml/2006/table">
            <a:tbl>
              <a:tblPr firstRow="1" firstCol="1" lastRow="1" lastCol="1" bandRow="1" bandCol="1"/>
              <a:tblGrid>
                <a:gridCol w="6139156">
                  <a:extLst>
                    <a:ext uri="{9D8B030D-6E8A-4147-A177-3AD203B41FA5}">
                      <a16:colId xmlns:a16="http://schemas.microsoft.com/office/drawing/2014/main" val="1431985742"/>
                    </a:ext>
                  </a:extLst>
                </a:gridCol>
                <a:gridCol w="1023644">
                  <a:extLst>
                    <a:ext uri="{9D8B030D-6E8A-4147-A177-3AD203B41FA5}">
                      <a16:colId xmlns:a16="http://schemas.microsoft.com/office/drawing/2014/main" val="1076001496"/>
                    </a:ext>
                  </a:extLst>
                </a:gridCol>
              </a:tblGrid>
              <a:tr h="746442">
                <a:tc>
                  <a:txBody>
                    <a:bodyPr/>
                    <a:lstStyle/>
                    <a:p>
                      <a:pPr marL="0" marR="0" algn="ctr">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p>
                      <a:pPr marL="0" marR="0" algn="ctr">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p>
                      <a:pPr marL="0" marR="0" algn="ctr">
                        <a:lnSpc>
                          <a:spcPct val="107000"/>
                        </a:lnSpc>
                        <a:spcBef>
                          <a:spcPts val="0"/>
                        </a:spcBef>
                        <a:spcAft>
                          <a:spcPts val="0"/>
                        </a:spcAft>
                      </a:pPr>
                      <a:r>
                        <a:rPr lang="en-US" sz="1100" b="1">
                          <a:effectLst/>
                          <a:latin typeface="Arial" panose="020B0604020202020204" pitchFamily="34" charset="0"/>
                          <a:ea typeface="Times New Roman" panose="02020603050405020304" pitchFamily="18" charset="0"/>
                        </a:rPr>
                        <a:t>STIP - Project and Description</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RIP Funds Only</a:t>
                      </a:r>
                      <a:endParaRPr lang="en-US" sz="900">
                        <a:effectLst/>
                        <a:latin typeface="Arial" panose="020B0604020202020204" pitchFamily="34" charset="0"/>
                        <a:ea typeface="Times New Roman" panose="02020603050405020304" pitchFamily="18" charset="0"/>
                      </a:endParaRPr>
                    </a:p>
                    <a:p>
                      <a:pPr marL="0" marR="0" algn="ctr">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Year of Expenditure dollars in thousands</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015026"/>
                  </a:ext>
                </a:extLst>
              </a:tr>
              <a:tr h="1124248">
                <a:tc>
                  <a:txBody>
                    <a:bodyPr/>
                    <a:lstStyle/>
                    <a:p>
                      <a:pPr marL="0" marR="0" algn="l">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1. SR 70 Passing Lane Project – Segment 2. </a:t>
                      </a:r>
                      <a:r>
                        <a:rPr lang="en-US" sz="800">
                          <a:effectLst/>
                          <a:latin typeface="Arial" panose="020B0604020202020204" pitchFamily="34" charset="0"/>
                          <a:ea typeface="Times New Roman" panose="02020603050405020304" pitchFamily="18" charset="0"/>
                        </a:rPr>
                        <a:t>Termini @ south end of Segment 1. Project is 0.1 mile south of Palermo Rd to termini @ SR 70 Passing Lane Project (northern end) of SR70 E near Cox Lane. The scope of the project is to construct a 5-lane facility, 2 lanes per direction with center turn lane. Distance approx. 3.2 miles. Estimated cost is $53.4 million escalated. This project is funded with $36.9 million in Caltrans State Highway Operations and Protection Program (SHOPP) Funds, $6.6 million in Regional Improvement Program (RIP) funds, $6.6 million in Caltrans Interregional Improvement Program funds (IIP) and $3.3 million in federal Demonstration funds.  This project is scheduled to be completed in the winter of 2021.</a:t>
                      </a:r>
                      <a:endParaRPr lang="en-US" sz="900">
                        <a:effectLst/>
                        <a:latin typeface="Arial" panose="020B0604020202020204" pitchFamily="34" charset="0"/>
                        <a:ea typeface="Times New Roman" panose="02020603050405020304" pitchFamily="18" charset="0"/>
                      </a:endParaRPr>
                    </a:p>
                    <a:p>
                      <a:pPr marL="0" marR="0" algn="l">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 $ 6,600</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(2020/21)</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9440962"/>
                  </a:ext>
                </a:extLst>
              </a:tr>
              <a:tr h="1124248">
                <a:tc>
                  <a:txBody>
                    <a:bodyPr/>
                    <a:lstStyle/>
                    <a:p>
                      <a:pPr marL="0" marR="0" algn="l">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2. SR 70 Passing Lane Project – Segment 3. </a:t>
                      </a:r>
                      <a:r>
                        <a:rPr lang="en-US" sz="800">
                          <a:effectLst/>
                          <a:latin typeface="Arial" panose="020B0604020202020204" pitchFamily="34" charset="0"/>
                          <a:ea typeface="Times New Roman" panose="02020603050405020304" pitchFamily="18" charset="0"/>
                        </a:rPr>
                        <a:t>Termini @ south end of SR 70 Passing Lanes approximately 0.4-mile South of East Gridley Rd to the Butte/Yuba County line. Project includes new bridge structures. The scope is to construct 5 lane facility, 2 lanes per direction with center turn lane where appropriate. Distance is approximately 2.7 miles. Estimated cost is $65.9 million escalated to FY 21/22 dollars. This project is funded with $44.1 million in Caltrans State Highway Operations and Protection Program (SHOPP) Funds, $10.9 million in Regional Improvement Program (RIP) funds and $10.9 million in Caltrans Interregional Improvement Program funds (IIP). Project is anticipated to take 2 construction seasons to complete with a target in the winter of 2024.</a:t>
                      </a:r>
                      <a:endParaRPr lang="en-US" sz="900">
                        <a:effectLst/>
                        <a:latin typeface="Arial" panose="020B0604020202020204" pitchFamily="34" charset="0"/>
                        <a:ea typeface="Times New Roman" panose="02020603050405020304" pitchFamily="18" charset="0"/>
                      </a:endParaRPr>
                    </a:p>
                    <a:p>
                      <a:pPr marL="0" marR="0" algn="l">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$10,900</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(2021/22)</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All Components</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84108784"/>
                  </a:ext>
                </a:extLst>
              </a:tr>
              <a:tr h="565924">
                <a:tc>
                  <a:txBody>
                    <a:bodyPr/>
                    <a:lstStyle/>
                    <a:p>
                      <a:pPr marL="0" marR="0" algn="l">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4. Planning Programming and Monitoring (PPM).</a:t>
                      </a:r>
                      <a:r>
                        <a:rPr lang="en-US" sz="800">
                          <a:effectLst/>
                          <a:latin typeface="Arial" panose="020B0604020202020204" pitchFamily="34" charset="0"/>
                          <a:ea typeface="Times New Roman" panose="02020603050405020304" pitchFamily="18" charset="0"/>
                        </a:rPr>
                        <a:t>  This project consists of BCAG’s PPM activities related its transportation plans and programs. The annual average PPM programming level is estimated at $133,000 per year. This amount fluctuates with the STIP Fund Estimate.</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$2,660</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(2020-2040)</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5797318"/>
                  </a:ext>
                </a:extLst>
              </a:tr>
              <a:tr h="1012681">
                <a:tc>
                  <a:txBody>
                    <a:bodyPr/>
                    <a:lstStyle/>
                    <a:p>
                      <a:pPr marL="0" marR="0" algn="l">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5. Regional Improvement Program (RIP) Reserve.</a:t>
                      </a:r>
                      <a:r>
                        <a:rPr lang="en-US" sz="800">
                          <a:effectLst/>
                          <a:latin typeface="Arial" panose="020B0604020202020204" pitchFamily="34" charset="0"/>
                          <a:ea typeface="Times New Roman" panose="02020603050405020304" pitchFamily="18" charset="0"/>
                        </a:rPr>
                        <a:t> Due to the project costs for the SR 70 Corridor and potential cost increases, no further regional projects are included at this time.  In addition, due to the regional impacts associated with the Camp Fire and the development of the “Post Camp Fire Regional Population and Transportation Study”, a RIP fund reserve is being made for the 2020 RTP.  Upon study completion and re-evaluation of regional transportation needs upon conclusion of the regional study, new RIP/STIP projects will be defined as part of the 2024 RTP/SCS.  </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$13,000</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(2020-2040)</a:t>
                      </a:r>
                      <a:endParaRPr lang="en-US" sz="900">
                        <a:effectLst/>
                        <a:latin typeface="Arial" panose="020B0604020202020204" pitchFamily="34" charset="0"/>
                        <a:ea typeface="Times New Roman" panose="02020603050405020304" pitchFamily="18" charset="0"/>
                      </a:endParaRPr>
                    </a:p>
                    <a:p>
                      <a:pPr marL="0" marR="0" algn="r">
                        <a:lnSpc>
                          <a:spcPct val="107000"/>
                        </a:lnSpc>
                        <a:spcBef>
                          <a:spcPts val="0"/>
                        </a:spcBef>
                        <a:spcAft>
                          <a:spcPts val="0"/>
                        </a:spcAft>
                      </a:pPr>
                      <a:r>
                        <a:rPr lang="en-US" sz="800">
                          <a:effectLst/>
                          <a:latin typeface="Arial" panose="020B0604020202020204" pitchFamily="34" charset="0"/>
                          <a:ea typeface="Times New Roman" panose="02020603050405020304" pitchFamily="18" charset="0"/>
                        </a:rPr>
                        <a:t> </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8236839"/>
                  </a:ext>
                </a:extLst>
              </a:tr>
              <a:tr h="227056">
                <a:tc>
                  <a:txBody>
                    <a:bodyPr/>
                    <a:lstStyle/>
                    <a:p>
                      <a:pPr marL="0" marR="0" algn="r">
                        <a:lnSpc>
                          <a:spcPct val="107000"/>
                        </a:lnSpc>
                        <a:spcBef>
                          <a:spcPts val="0"/>
                        </a:spcBef>
                        <a:spcAft>
                          <a:spcPts val="0"/>
                        </a:spcAft>
                      </a:pPr>
                      <a:r>
                        <a:rPr lang="en-US" sz="800" b="1">
                          <a:effectLst/>
                          <a:latin typeface="Arial" panose="020B0604020202020204" pitchFamily="34" charset="0"/>
                          <a:ea typeface="Times New Roman" panose="02020603050405020304" pitchFamily="18" charset="0"/>
                        </a:rPr>
                        <a:t>TOTAL</a:t>
                      </a:r>
                      <a:endParaRPr lang="en-US" sz="90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lnSpc>
                          <a:spcPct val="107000"/>
                        </a:lnSpc>
                        <a:spcBef>
                          <a:spcPts val="0"/>
                        </a:spcBef>
                        <a:spcAft>
                          <a:spcPts val="0"/>
                        </a:spcAft>
                      </a:pPr>
                      <a:r>
                        <a:rPr lang="en-US" sz="800" b="1" dirty="0">
                          <a:effectLst/>
                          <a:latin typeface="Arial" panose="020B0604020202020204" pitchFamily="34" charset="0"/>
                          <a:ea typeface="Times New Roman" panose="02020603050405020304" pitchFamily="18" charset="0"/>
                        </a:rPr>
                        <a:t>$33,160</a:t>
                      </a:r>
                      <a:endParaRPr lang="en-US" sz="900" dirty="0">
                        <a:effectLst/>
                        <a:latin typeface="Arial" panose="020B0604020202020204" pitchFamily="34" charset="0"/>
                        <a:ea typeface="Times New Roman" panose="02020603050405020304" pitchFamily="18" charset="0"/>
                      </a:endParaRPr>
                    </a:p>
                  </a:txBody>
                  <a:tcPr marL="52963" marR="529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79215685"/>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581400" y="457200"/>
            <a:ext cx="6553200" cy="762000"/>
          </a:xfrm>
        </p:spPr>
        <p:txBody>
          <a:bodyPr/>
          <a:lstStyle/>
          <a:p>
            <a:pPr algn="ctr"/>
            <a:r>
              <a:rPr lang="en-US" sz="2400" dirty="0"/>
              <a:t>Currently Funded Projects</a:t>
            </a:r>
            <a:br>
              <a:rPr lang="en-US" sz="2400" dirty="0"/>
            </a:br>
            <a:r>
              <a:rPr lang="en-US" sz="2400" dirty="0"/>
              <a:t>Short-Term 2019 FTIP Projects</a:t>
            </a:r>
          </a:p>
        </p:txBody>
      </p:sp>
      <p:graphicFrame>
        <p:nvGraphicFramePr>
          <p:cNvPr id="3" name="Table 2">
            <a:extLst>
              <a:ext uri="{FF2B5EF4-FFF2-40B4-BE49-F238E27FC236}">
                <a16:creationId xmlns:a16="http://schemas.microsoft.com/office/drawing/2014/main" id="{5487B40B-8C4F-49D3-9CA7-F86EA2892892}"/>
              </a:ext>
            </a:extLst>
          </p:cNvPr>
          <p:cNvGraphicFramePr>
            <a:graphicFrameLocks noGrp="1"/>
          </p:cNvGraphicFramePr>
          <p:nvPr>
            <p:extLst>
              <p:ext uri="{D42A27DB-BD31-4B8C-83A1-F6EECF244321}">
                <p14:modId xmlns:p14="http://schemas.microsoft.com/office/powerpoint/2010/main" val="3401029644"/>
              </p:ext>
            </p:extLst>
          </p:nvPr>
        </p:nvGraphicFramePr>
        <p:xfrm>
          <a:off x="2057400" y="1198880"/>
          <a:ext cx="8534396" cy="5298119"/>
        </p:xfrm>
        <a:graphic>
          <a:graphicData uri="http://schemas.openxmlformats.org/drawingml/2006/table">
            <a:tbl>
              <a:tblPr>
                <a:tableStyleId>{5C22544A-7EE6-4342-B048-85BDC9FD1C3A}</a:tableStyleId>
              </a:tblPr>
              <a:tblGrid>
                <a:gridCol w="698376">
                  <a:extLst>
                    <a:ext uri="{9D8B030D-6E8A-4147-A177-3AD203B41FA5}">
                      <a16:colId xmlns:a16="http://schemas.microsoft.com/office/drawing/2014/main" val="3199168570"/>
                    </a:ext>
                  </a:extLst>
                </a:gridCol>
                <a:gridCol w="2462513">
                  <a:extLst>
                    <a:ext uri="{9D8B030D-6E8A-4147-A177-3AD203B41FA5}">
                      <a16:colId xmlns:a16="http://schemas.microsoft.com/office/drawing/2014/main" val="3188126001"/>
                    </a:ext>
                  </a:extLst>
                </a:gridCol>
                <a:gridCol w="474133">
                  <a:extLst>
                    <a:ext uri="{9D8B030D-6E8A-4147-A177-3AD203B41FA5}">
                      <a16:colId xmlns:a16="http://schemas.microsoft.com/office/drawing/2014/main" val="835747535"/>
                    </a:ext>
                  </a:extLst>
                </a:gridCol>
                <a:gridCol w="474133">
                  <a:extLst>
                    <a:ext uri="{9D8B030D-6E8A-4147-A177-3AD203B41FA5}">
                      <a16:colId xmlns:a16="http://schemas.microsoft.com/office/drawing/2014/main" val="556106444"/>
                    </a:ext>
                  </a:extLst>
                </a:gridCol>
                <a:gridCol w="474133">
                  <a:extLst>
                    <a:ext uri="{9D8B030D-6E8A-4147-A177-3AD203B41FA5}">
                      <a16:colId xmlns:a16="http://schemas.microsoft.com/office/drawing/2014/main" val="1137960286"/>
                    </a:ext>
                  </a:extLst>
                </a:gridCol>
                <a:gridCol w="459226">
                  <a:extLst>
                    <a:ext uri="{9D8B030D-6E8A-4147-A177-3AD203B41FA5}">
                      <a16:colId xmlns:a16="http://schemas.microsoft.com/office/drawing/2014/main" val="3575749488"/>
                    </a:ext>
                  </a:extLst>
                </a:gridCol>
                <a:gridCol w="461639">
                  <a:extLst>
                    <a:ext uri="{9D8B030D-6E8A-4147-A177-3AD203B41FA5}">
                      <a16:colId xmlns:a16="http://schemas.microsoft.com/office/drawing/2014/main" val="364294696"/>
                    </a:ext>
                  </a:extLst>
                </a:gridCol>
                <a:gridCol w="508986">
                  <a:extLst>
                    <a:ext uri="{9D8B030D-6E8A-4147-A177-3AD203B41FA5}">
                      <a16:colId xmlns:a16="http://schemas.microsoft.com/office/drawing/2014/main" val="2098427766"/>
                    </a:ext>
                  </a:extLst>
                </a:gridCol>
                <a:gridCol w="461639">
                  <a:extLst>
                    <a:ext uri="{9D8B030D-6E8A-4147-A177-3AD203B41FA5}">
                      <a16:colId xmlns:a16="http://schemas.microsoft.com/office/drawing/2014/main" val="366857749"/>
                    </a:ext>
                  </a:extLst>
                </a:gridCol>
                <a:gridCol w="497149">
                  <a:extLst>
                    <a:ext uri="{9D8B030D-6E8A-4147-A177-3AD203B41FA5}">
                      <a16:colId xmlns:a16="http://schemas.microsoft.com/office/drawing/2014/main" val="1906833831"/>
                    </a:ext>
                  </a:extLst>
                </a:gridCol>
                <a:gridCol w="461639">
                  <a:extLst>
                    <a:ext uri="{9D8B030D-6E8A-4147-A177-3AD203B41FA5}">
                      <a16:colId xmlns:a16="http://schemas.microsoft.com/office/drawing/2014/main" val="110462007"/>
                    </a:ext>
                  </a:extLst>
                </a:gridCol>
                <a:gridCol w="497149">
                  <a:extLst>
                    <a:ext uri="{9D8B030D-6E8A-4147-A177-3AD203B41FA5}">
                      <a16:colId xmlns:a16="http://schemas.microsoft.com/office/drawing/2014/main" val="74570489"/>
                    </a:ext>
                  </a:extLst>
                </a:gridCol>
                <a:gridCol w="603681">
                  <a:extLst>
                    <a:ext uri="{9D8B030D-6E8A-4147-A177-3AD203B41FA5}">
                      <a16:colId xmlns:a16="http://schemas.microsoft.com/office/drawing/2014/main" val="770008872"/>
                    </a:ext>
                  </a:extLst>
                </a:gridCol>
              </a:tblGrid>
              <a:tr h="109969">
                <a:tc gridSpan="2">
                  <a:txBody>
                    <a:bodyPr/>
                    <a:lstStyle/>
                    <a:p>
                      <a:pPr algn="l" fontAlgn="t"/>
                      <a:r>
                        <a:rPr lang="en-US" sz="600" u="none" strike="noStrike">
                          <a:effectLst/>
                        </a:rPr>
                        <a:t>2019 FTIP Project Through August 2020</a:t>
                      </a:r>
                      <a:endParaRPr lang="en-US" sz="600" b="1" i="0" u="none" strike="noStrike">
                        <a:solidFill>
                          <a:srgbClr val="000000"/>
                        </a:solidFill>
                        <a:effectLst/>
                        <a:latin typeface="ARIAL" panose="020B0604020202020204" pitchFamily="34" charset="0"/>
                      </a:endParaRPr>
                    </a:p>
                  </a:txBody>
                  <a:tcPr marL="4194" marR="4194" marT="4194" marB="0"/>
                </a:tc>
                <a:tc hMerge="1">
                  <a:txBody>
                    <a:bodyPr/>
                    <a:lstStyle/>
                    <a:p>
                      <a:endParaRPr lang="en-US"/>
                    </a:p>
                  </a:txBody>
                  <a:tcPr/>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903223950"/>
                  </a:ext>
                </a:extLst>
              </a:tr>
              <a:tr h="109969">
                <a:tc gridSpan="2">
                  <a:txBody>
                    <a:bodyPr/>
                    <a:lstStyle/>
                    <a:p>
                      <a:pPr algn="l" fontAlgn="t"/>
                      <a:r>
                        <a:rPr lang="en-US" sz="600" u="none" strike="noStrike">
                          <a:effectLst/>
                        </a:rPr>
                        <a:t>2018/19 - Year 1</a:t>
                      </a:r>
                      <a:endParaRPr lang="en-US" sz="600" b="1" i="0" u="none" strike="noStrike">
                        <a:solidFill>
                          <a:srgbClr val="000000"/>
                        </a:solidFill>
                        <a:effectLst/>
                        <a:latin typeface="ARIAL" panose="020B0604020202020204" pitchFamily="34" charset="0"/>
                      </a:endParaRPr>
                    </a:p>
                  </a:txBody>
                  <a:tcPr marL="4194" marR="4194" marT="4194" marB="0"/>
                </a:tc>
                <a:tc hMerge="1">
                  <a:txBody>
                    <a:bodyPr/>
                    <a:lstStyle/>
                    <a:p>
                      <a:endParaRPr lang="en-US"/>
                    </a:p>
                  </a:txBody>
                  <a:tcPr/>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063569510"/>
                  </a:ext>
                </a:extLst>
              </a:tr>
              <a:tr h="109969">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endParaRPr lang="en-US" sz="600" b="0"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2926184821"/>
                  </a:ext>
                </a:extLst>
              </a:tr>
              <a:tr h="191365">
                <a:tc>
                  <a:txBody>
                    <a:bodyPr/>
                    <a:lstStyle/>
                    <a:p>
                      <a:pPr algn="ctr" fontAlgn="t"/>
                      <a:r>
                        <a:rPr lang="en-US" sz="600" u="none" strike="noStrike">
                          <a:effectLst/>
                        </a:rPr>
                        <a:t>AGENCY</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dirty="0">
                          <a:effectLst/>
                        </a:rPr>
                        <a:t>Title</a:t>
                      </a:r>
                      <a:endParaRPr lang="en-US" sz="600" b="1" i="0" u="none" strike="noStrike" dirty="0">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Local Funds</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RIP-State</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IIP-State</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SHOPP</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Demo</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FTA Funds</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500" u="none" strike="noStrike">
                          <a:effectLst/>
                        </a:rPr>
                        <a:t>CMAQ</a:t>
                      </a:r>
                      <a:endParaRPr lang="en-US" sz="5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HBP</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HSIP</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ATP</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ctr" fontAlgn="t"/>
                      <a:r>
                        <a:rPr lang="en-US" sz="600" u="none" strike="noStrike">
                          <a:effectLst/>
                        </a:rPr>
                        <a:t>Totals</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584465489"/>
                  </a:ext>
                </a:extLst>
              </a:tr>
              <a:tr h="215115">
                <a:tc>
                  <a:txBody>
                    <a:bodyPr/>
                    <a:lstStyle/>
                    <a:p>
                      <a:pPr algn="l" fontAlgn="t"/>
                      <a:r>
                        <a:rPr lang="en-US" sz="600" u="none" strike="noStrike">
                          <a:effectLst/>
                        </a:rPr>
                        <a:t>County</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Monte Vista &amp; Lower Wyandotte Class II Bike Project</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620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620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704751893"/>
                  </a:ext>
                </a:extLst>
              </a:tr>
              <a:tr h="320261">
                <a:tc>
                  <a:txBody>
                    <a:bodyPr/>
                    <a:lstStyle/>
                    <a:p>
                      <a:pPr algn="l" fontAlgn="t"/>
                      <a:r>
                        <a:rPr lang="en-US" sz="600" u="none" strike="noStrike">
                          <a:effectLst/>
                        </a:rPr>
                        <a:t>County</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Autry Lane &amp; Monte Vista Safe Routes to Schools Gap Closure Project</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25</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25</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2445980106"/>
                  </a:ext>
                </a:extLst>
              </a:tr>
              <a:tr h="215115">
                <a:tc>
                  <a:txBody>
                    <a:bodyPr/>
                    <a:lstStyle/>
                    <a:p>
                      <a:pPr algn="l" fontAlgn="t"/>
                      <a:r>
                        <a:rPr lang="en-US" sz="600" u="none" strike="noStrike">
                          <a:effectLst/>
                        </a:rPr>
                        <a:t>County</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Palermo/South Oroville SRTS Project, Phase 3</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25</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25</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596616518"/>
                  </a:ext>
                </a:extLst>
              </a:tr>
              <a:tr h="172430">
                <a:tc>
                  <a:txBody>
                    <a:bodyPr/>
                    <a:lstStyle/>
                    <a:p>
                      <a:pPr algn="l" fontAlgn="t"/>
                      <a:r>
                        <a:rPr lang="en-US" sz="600" u="none" strike="noStrike">
                          <a:effectLst/>
                        </a:rPr>
                        <a:t>BCAG</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FTA Sec. 5307 Program - B - Line</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2,325</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2,039</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4,364</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244540452"/>
                  </a:ext>
                </a:extLst>
              </a:tr>
              <a:tr h="109969">
                <a:tc>
                  <a:txBody>
                    <a:bodyPr/>
                    <a:lstStyle/>
                    <a:p>
                      <a:pPr algn="l" fontAlgn="t"/>
                      <a:r>
                        <a:rPr lang="en-US" sz="600" u="none" strike="noStrike">
                          <a:effectLst/>
                        </a:rPr>
                        <a:t>BCAG</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FTA Sec 5311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949</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697</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1,646</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508155104"/>
                  </a:ext>
                </a:extLst>
              </a:tr>
              <a:tr h="109969">
                <a:tc>
                  <a:txBody>
                    <a:bodyPr/>
                    <a:lstStyle/>
                    <a:p>
                      <a:pPr algn="l" fontAlgn="t"/>
                      <a:r>
                        <a:rPr lang="en-US" sz="600" u="none" strike="noStrike">
                          <a:effectLst/>
                        </a:rPr>
                        <a:t>BCAG</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FTA Section 5339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1,207</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1,207</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1957929886"/>
                  </a:ext>
                </a:extLst>
              </a:tr>
              <a:tr h="172430">
                <a:tc>
                  <a:txBody>
                    <a:bodyPr/>
                    <a:lstStyle/>
                    <a:p>
                      <a:pPr algn="l" fontAlgn="t"/>
                      <a:r>
                        <a:rPr lang="en-US" sz="600" u="none" strike="noStrike">
                          <a:effectLst/>
                        </a:rPr>
                        <a:t>BCAG</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nn-NO" sz="600" u="none" strike="noStrike">
                          <a:effectLst/>
                        </a:rPr>
                        <a:t>FTA 5311f - Butte Regional Transt</a:t>
                      </a:r>
                      <a:endParaRPr lang="nn-NO"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321</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300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621</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800313027"/>
                  </a:ext>
                </a:extLst>
              </a:tr>
              <a:tr h="320261">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Grouped Projects for Safety Improvements - SHOPP Collision Reduction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5,211</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5,211</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580680743"/>
                  </a:ext>
                </a:extLst>
              </a:tr>
              <a:tr h="172430">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SR70 Passing Lanes (Segment 1)</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5,040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5,040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1417948824"/>
                  </a:ext>
                </a:extLst>
              </a:tr>
              <a:tr h="172430">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SR70 Passing Lanes (Segment 2)</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1,800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1,800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6,990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2,526</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13,116</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2815649843"/>
                  </a:ext>
                </a:extLst>
              </a:tr>
              <a:tr h="172430">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SR 70 Passing Lanes (Segment 3)</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1094597673"/>
                  </a:ext>
                </a:extLst>
              </a:tr>
              <a:tr h="320261">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Grouped Projects for Safety Improvements - SHOPP Mandates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3,990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3,990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602995027"/>
                  </a:ext>
                </a:extLst>
              </a:tr>
              <a:tr h="320261">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Grouped Projects for Shoulder Improvements - SHOPP Roadside Preservation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dirty="0">
                          <a:effectLst/>
                        </a:rPr>
                        <a:t>0</a:t>
                      </a:r>
                      <a:endParaRPr lang="en-US" sz="600" b="0" i="0" u="none" strike="noStrike" dirty="0">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1,841</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1,841</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1540389682"/>
                  </a:ext>
                </a:extLst>
              </a:tr>
              <a:tr h="109969">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SHOPP Minor Grouped Listing</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876477523"/>
                  </a:ext>
                </a:extLst>
              </a:tr>
              <a:tr h="320261">
                <a:tc>
                  <a:txBody>
                    <a:bodyPr/>
                    <a:lstStyle/>
                    <a:p>
                      <a:pPr algn="l" fontAlgn="t"/>
                      <a:r>
                        <a:rPr lang="en-US" sz="600" u="none" strike="noStrike">
                          <a:effectLst/>
                        </a:rPr>
                        <a:t>Caltrans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Grouped Projects for Pavement resurfacing and/or rehabilitation - SHOPP Roadway Preservation</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1,820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1,820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1757204362"/>
                  </a:ext>
                </a:extLst>
              </a:tr>
              <a:tr h="215115">
                <a:tc>
                  <a:txBody>
                    <a:bodyPr/>
                    <a:lstStyle/>
                    <a:p>
                      <a:pPr algn="l" fontAlgn="t"/>
                      <a:r>
                        <a:rPr lang="en-US" sz="600" u="none" strike="noStrike">
                          <a:effectLst/>
                        </a:rPr>
                        <a:t>Chico</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SR 99 Corridor Bikeway Phase 5 - 20th Street Crossing</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500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1,436</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1,936</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861341793"/>
                  </a:ext>
                </a:extLst>
              </a:tr>
              <a:tr h="215115">
                <a:tc>
                  <a:txBody>
                    <a:bodyPr/>
                    <a:lstStyle/>
                    <a:p>
                      <a:pPr algn="l" fontAlgn="t"/>
                      <a:r>
                        <a:rPr lang="en-US" sz="600" u="none" strike="noStrike">
                          <a:effectLst/>
                        </a:rPr>
                        <a:t>Chico</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SR 99 Bikeway Phase 4 Improvements</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582</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800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1,382</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2025209994"/>
                  </a:ext>
                </a:extLst>
              </a:tr>
              <a:tr h="215115">
                <a:tc>
                  <a:txBody>
                    <a:bodyPr/>
                    <a:lstStyle/>
                    <a:p>
                      <a:pPr algn="l" fontAlgn="t"/>
                      <a:r>
                        <a:rPr lang="en-US" sz="600" u="none" strike="noStrike">
                          <a:effectLst/>
                        </a:rPr>
                        <a:t>Chico</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Bruce Rd Bridge Replacement Project</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500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500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2768406516"/>
                  </a:ext>
                </a:extLst>
              </a:tr>
              <a:tr h="320261">
                <a:tc>
                  <a:txBody>
                    <a:bodyPr/>
                    <a:lstStyle/>
                    <a:p>
                      <a:pPr algn="l" fontAlgn="t"/>
                      <a:r>
                        <a:rPr lang="en-US" sz="600" u="none" strike="noStrike">
                          <a:effectLst/>
                        </a:rPr>
                        <a:t>Various </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Grouped Projects for Bridge Rehabilitation and Reconstruction - HBP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209</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209</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725823612"/>
                  </a:ext>
                </a:extLst>
              </a:tr>
              <a:tr h="215115">
                <a:tc>
                  <a:txBody>
                    <a:bodyPr/>
                    <a:lstStyle/>
                    <a:p>
                      <a:pPr algn="l" fontAlgn="t"/>
                      <a:r>
                        <a:rPr lang="en-US" sz="600" u="none" strike="noStrike">
                          <a:effectLst/>
                        </a:rPr>
                        <a:t>Various </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Grouped Projects for Safety Improvements - HSIP Program</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1,772</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5,220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6,992</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61188690"/>
                  </a:ext>
                </a:extLst>
              </a:tr>
              <a:tr h="262565">
                <a:tc>
                  <a:txBody>
                    <a:bodyPr/>
                    <a:lstStyle/>
                    <a:p>
                      <a:pPr algn="l" fontAlgn="t"/>
                      <a:r>
                        <a:rPr lang="en-US" sz="600" u="none" strike="noStrike">
                          <a:effectLst/>
                        </a:rPr>
                        <a:t>Various </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l" fontAlgn="t"/>
                      <a:r>
                        <a:rPr lang="en-US" sz="600" u="none" strike="noStrike">
                          <a:effectLst/>
                        </a:rPr>
                        <a:t>FTA 5310 Enhancement Program Group Listing - Non Infrastructure</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150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0</a:t>
                      </a:r>
                      <a:endParaRPr lang="en-US" sz="600" b="0"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150</a:t>
                      </a:r>
                      <a:endParaRPr lang="en-US" sz="600" b="1" i="0" u="none" strike="noStrike">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1603235422"/>
                  </a:ext>
                </a:extLst>
              </a:tr>
              <a:tr h="109969">
                <a:tc gridSpan="2">
                  <a:txBody>
                    <a:bodyPr/>
                    <a:lstStyle/>
                    <a:p>
                      <a:pPr algn="ctr" fontAlgn="t"/>
                      <a:r>
                        <a:rPr lang="en-US" sz="600" u="none" strike="noStrike">
                          <a:effectLst/>
                        </a:rPr>
                        <a:t>Totals</a:t>
                      </a:r>
                      <a:endParaRPr lang="en-US" sz="600" b="1" i="0" u="none" strike="noStrike">
                        <a:solidFill>
                          <a:srgbClr val="000000"/>
                        </a:solidFill>
                        <a:effectLst/>
                        <a:latin typeface="ARIAL" panose="020B0604020202020204" pitchFamily="34" charset="0"/>
                      </a:endParaRPr>
                    </a:p>
                  </a:txBody>
                  <a:tcPr marL="4194" marR="4194" marT="4194" marB="0"/>
                </a:tc>
                <a:tc hMerge="1">
                  <a:txBody>
                    <a:bodyPr/>
                    <a:lstStyle/>
                    <a:p>
                      <a:endParaRPr lang="en-US"/>
                    </a:p>
                  </a:txBody>
                  <a:tcPr/>
                </a:tc>
                <a:tc>
                  <a:txBody>
                    <a:bodyPr/>
                    <a:lstStyle/>
                    <a:p>
                      <a:pPr algn="r" fontAlgn="t"/>
                      <a:r>
                        <a:rPr lang="en-US" sz="600" u="none" strike="noStrike">
                          <a:effectLst/>
                        </a:rPr>
                        <a:t>6,999</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1,800</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1,800</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24,892</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2,526</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4,393</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2,056</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209</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5,220</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a:effectLst/>
                        </a:rPr>
                        <a:t>800</a:t>
                      </a:r>
                      <a:endParaRPr lang="en-US" sz="600" b="1" i="0" u="none" strike="noStrike">
                        <a:solidFill>
                          <a:srgbClr val="000000"/>
                        </a:solidFill>
                        <a:effectLst/>
                        <a:latin typeface="ARIAL" panose="020B0604020202020204" pitchFamily="34" charset="0"/>
                      </a:endParaRPr>
                    </a:p>
                  </a:txBody>
                  <a:tcPr marL="4194" marR="4194" marT="4194" marB="0"/>
                </a:tc>
                <a:tc>
                  <a:txBody>
                    <a:bodyPr/>
                    <a:lstStyle/>
                    <a:p>
                      <a:pPr algn="r" fontAlgn="t"/>
                      <a:r>
                        <a:rPr lang="en-US" sz="600" u="none" strike="noStrike" dirty="0">
                          <a:effectLst/>
                        </a:rPr>
                        <a:t>50,694</a:t>
                      </a:r>
                      <a:endParaRPr lang="en-US" sz="600" b="1" i="0" u="none" strike="noStrike" dirty="0">
                        <a:solidFill>
                          <a:srgbClr val="000000"/>
                        </a:solidFill>
                        <a:effectLst/>
                        <a:latin typeface="ARIAL" panose="020B0604020202020204" pitchFamily="34" charset="0"/>
                      </a:endParaRPr>
                    </a:p>
                  </a:txBody>
                  <a:tcPr marL="4194" marR="4194" marT="4194" marB="0"/>
                </a:tc>
                <a:extLst>
                  <a:ext uri="{0D108BD9-81ED-4DB2-BD59-A6C34878D82A}">
                    <a16:rowId xmlns:a16="http://schemas.microsoft.com/office/drawing/2014/main" val="382390878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352800" y="533400"/>
            <a:ext cx="7543800" cy="533400"/>
          </a:xfrm>
        </p:spPr>
        <p:txBody>
          <a:bodyPr/>
          <a:lstStyle/>
          <a:p>
            <a:pPr algn="ctr"/>
            <a:r>
              <a:rPr lang="en-US" sz="2400" dirty="0"/>
              <a:t>Currently Funded Projects -Continued</a:t>
            </a:r>
          </a:p>
        </p:txBody>
      </p:sp>
      <p:graphicFrame>
        <p:nvGraphicFramePr>
          <p:cNvPr id="8" name="Table 7">
            <a:extLst>
              <a:ext uri="{FF2B5EF4-FFF2-40B4-BE49-F238E27FC236}">
                <a16:creationId xmlns:a16="http://schemas.microsoft.com/office/drawing/2014/main" id="{70CF9CA8-06B0-44FB-BFAD-7EAE5DC60A20}"/>
              </a:ext>
            </a:extLst>
          </p:cNvPr>
          <p:cNvGraphicFramePr>
            <a:graphicFrameLocks noGrp="1"/>
          </p:cNvGraphicFramePr>
          <p:nvPr>
            <p:extLst>
              <p:ext uri="{D42A27DB-BD31-4B8C-83A1-F6EECF244321}">
                <p14:modId xmlns:p14="http://schemas.microsoft.com/office/powerpoint/2010/main" val="3553561763"/>
              </p:ext>
            </p:extLst>
          </p:nvPr>
        </p:nvGraphicFramePr>
        <p:xfrm>
          <a:off x="3352800" y="1143000"/>
          <a:ext cx="7162801" cy="5181601"/>
        </p:xfrm>
        <a:graphic>
          <a:graphicData uri="http://schemas.openxmlformats.org/drawingml/2006/table">
            <a:tbl>
              <a:tblPr>
                <a:tableStyleId>{5C22544A-7EE6-4342-B048-85BDC9FD1C3A}</a:tableStyleId>
              </a:tblPr>
              <a:tblGrid>
                <a:gridCol w="586138">
                  <a:extLst>
                    <a:ext uri="{9D8B030D-6E8A-4147-A177-3AD203B41FA5}">
                      <a16:colId xmlns:a16="http://schemas.microsoft.com/office/drawing/2014/main" val="4212781367"/>
                    </a:ext>
                  </a:extLst>
                </a:gridCol>
                <a:gridCol w="1519983">
                  <a:extLst>
                    <a:ext uri="{9D8B030D-6E8A-4147-A177-3AD203B41FA5}">
                      <a16:colId xmlns:a16="http://schemas.microsoft.com/office/drawing/2014/main" val="102193489"/>
                    </a:ext>
                  </a:extLst>
                </a:gridCol>
                <a:gridCol w="665614">
                  <a:extLst>
                    <a:ext uri="{9D8B030D-6E8A-4147-A177-3AD203B41FA5}">
                      <a16:colId xmlns:a16="http://schemas.microsoft.com/office/drawing/2014/main" val="4218626554"/>
                    </a:ext>
                  </a:extLst>
                </a:gridCol>
                <a:gridCol w="486791">
                  <a:extLst>
                    <a:ext uri="{9D8B030D-6E8A-4147-A177-3AD203B41FA5}">
                      <a16:colId xmlns:a16="http://schemas.microsoft.com/office/drawing/2014/main" val="2167674255"/>
                    </a:ext>
                  </a:extLst>
                </a:gridCol>
                <a:gridCol w="427184">
                  <a:extLst>
                    <a:ext uri="{9D8B030D-6E8A-4147-A177-3AD203B41FA5}">
                      <a16:colId xmlns:a16="http://schemas.microsoft.com/office/drawing/2014/main" val="4194014545"/>
                    </a:ext>
                  </a:extLst>
                </a:gridCol>
                <a:gridCol w="546400">
                  <a:extLst>
                    <a:ext uri="{9D8B030D-6E8A-4147-A177-3AD203B41FA5}">
                      <a16:colId xmlns:a16="http://schemas.microsoft.com/office/drawing/2014/main" val="312271700"/>
                    </a:ext>
                  </a:extLst>
                </a:gridCol>
                <a:gridCol w="387448">
                  <a:extLst>
                    <a:ext uri="{9D8B030D-6E8A-4147-A177-3AD203B41FA5}">
                      <a16:colId xmlns:a16="http://schemas.microsoft.com/office/drawing/2014/main" val="1425508829"/>
                    </a:ext>
                  </a:extLst>
                </a:gridCol>
                <a:gridCol w="427184">
                  <a:extLst>
                    <a:ext uri="{9D8B030D-6E8A-4147-A177-3AD203B41FA5}">
                      <a16:colId xmlns:a16="http://schemas.microsoft.com/office/drawing/2014/main" val="759123439"/>
                    </a:ext>
                  </a:extLst>
                </a:gridCol>
                <a:gridCol w="387448">
                  <a:extLst>
                    <a:ext uri="{9D8B030D-6E8A-4147-A177-3AD203B41FA5}">
                      <a16:colId xmlns:a16="http://schemas.microsoft.com/office/drawing/2014/main" val="1151338435"/>
                    </a:ext>
                  </a:extLst>
                </a:gridCol>
                <a:gridCol w="417251">
                  <a:extLst>
                    <a:ext uri="{9D8B030D-6E8A-4147-A177-3AD203B41FA5}">
                      <a16:colId xmlns:a16="http://schemas.microsoft.com/office/drawing/2014/main" val="3700267559"/>
                    </a:ext>
                  </a:extLst>
                </a:gridCol>
                <a:gridCol w="387448">
                  <a:extLst>
                    <a:ext uri="{9D8B030D-6E8A-4147-A177-3AD203B41FA5}">
                      <a16:colId xmlns:a16="http://schemas.microsoft.com/office/drawing/2014/main" val="2309561129"/>
                    </a:ext>
                  </a:extLst>
                </a:gridCol>
                <a:gridCol w="417251">
                  <a:extLst>
                    <a:ext uri="{9D8B030D-6E8A-4147-A177-3AD203B41FA5}">
                      <a16:colId xmlns:a16="http://schemas.microsoft.com/office/drawing/2014/main" val="1121567412"/>
                    </a:ext>
                  </a:extLst>
                </a:gridCol>
                <a:gridCol w="506661">
                  <a:extLst>
                    <a:ext uri="{9D8B030D-6E8A-4147-A177-3AD203B41FA5}">
                      <a16:colId xmlns:a16="http://schemas.microsoft.com/office/drawing/2014/main" val="1172482427"/>
                    </a:ext>
                  </a:extLst>
                </a:gridCol>
              </a:tblGrid>
              <a:tr h="89338">
                <a:tc gridSpan="2">
                  <a:txBody>
                    <a:bodyPr/>
                    <a:lstStyle/>
                    <a:p>
                      <a:pPr algn="l" fontAlgn="t"/>
                      <a:r>
                        <a:rPr lang="en-US" sz="500" u="none" strike="noStrike">
                          <a:effectLst/>
                        </a:rPr>
                        <a:t>2019/2020 - Year 2</a:t>
                      </a:r>
                      <a:endParaRPr lang="en-US" sz="500" b="1" i="0" u="none" strike="noStrike">
                        <a:solidFill>
                          <a:srgbClr val="000000"/>
                        </a:solidFill>
                        <a:effectLst/>
                        <a:latin typeface="ARIAL" panose="020B0604020202020204" pitchFamily="34" charset="0"/>
                      </a:endParaRPr>
                    </a:p>
                  </a:txBody>
                  <a:tcPr marL="3895" marR="3895" marT="3895" marB="0"/>
                </a:tc>
                <a:tc hMerge="1">
                  <a:txBody>
                    <a:bodyPr/>
                    <a:lstStyle/>
                    <a:p>
                      <a:endParaRPr lang="en-US"/>
                    </a:p>
                  </a:txBody>
                  <a:tcPr/>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endParaRPr lang="en-US" sz="500" b="0"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283819255"/>
                  </a:ext>
                </a:extLst>
              </a:tr>
              <a:tr h="189185">
                <a:tc>
                  <a:txBody>
                    <a:bodyPr/>
                    <a:lstStyle/>
                    <a:p>
                      <a:pPr algn="ctr" fontAlgn="t"/>
                      <a:r>
                        <a:rPr lang="en-US" sz="500" u="none" strike="noStrike">
                          <a:effectLst/>
                        </a:rPr>
                        <a:t>AGENCY</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Title</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Local Funds</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RIP-State</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IIP-State</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SHOPP</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Demo</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FTA Funds</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CMAQ</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HBP</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HSIP</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ATP</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ctr" fontAlgn="t"/>
                      <a:r>
                        <a:rPr lang="en-US" sz="500" u="none" strike="noStrike">
                          <a:effectLst/>
                        </a:rPr>
                        <a:t>Totals</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3193857968"/>
                  </a:ext>
                </a:extLst>
              </a:tr>
              <a:tr h="92490">
                <a:tc>
                  <a:txBody>
                    <a:bodyPr/>
                    <a:lstStyle/>
                    <a:p>
                      <a:pPr algn="l" fontAlgn="t"/>
                      <a:r>
                        <a:rPr lang="en-US" sz="500" u="none" strike="noStrike">
                          <a:effectLst/>
                        </a:rPr>
                        <a:t>Biggs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Safe Routes to Schools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1,340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1,340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469028076"/>
                  </a:ext>
                </a:extLst>
              </a:tr>
              <a:tr h="184981">
                <a:tc>
                  <a:txBody>
                    <a:bodyPr/>
                    <a:lstStyle/>
                    <a:p>
                      <a:pPr algn="l" fontAlgn="t"/>
                      <a:r>
                        <a:rPr lang="en-US" sz="500" u="none" strike="noStrike">
                          <a:effectLst/>
                        </a:rPr>
                        <a:t>Biggs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Biggs Safe Routes to School Project - Second Street</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150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150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637479693"/>
                  </a:ext>
                </a:extLst>
              </a:tr>
              <a:tr h="184981">
                <a:tc>
                  <a:txBody>
                    <a:bodyPr/>
                    <a:lstStyle/>
                    <a:p>
                      <a:pPr algn="l" fontAlgn="t"/>
                      <a:r>
                        <a:rPr lang="en-US" sz="500" u="none" strike="noStrike">
                          <a:effectLst/>
                        </a:rPr>
                        <a:t>County</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Central House Rd Ovedr Wymann Ravine Bridge</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65</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053247369"/>
                  </a:ext>
                </a:extLst>
              </a:tr>
              <a:tr h="277475">
                <a:tc>
                  <a:txBody>
                    <a:bodyPr/>
                    <a:lstStyle/>
                    <a:p>
                      <a:pPr algn="l" fontAlgn="t"/>
                      <a:r>
                        <a:rPr lang="en-US" sz="500" u="none" strike="noStrike">
                          <a:effectLst/>
                        </a:rPr>
                        <a:t>County</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Autry Lane &amp; Monte Vista Safe Routes to Schools Gap Closure Project</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25</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1095702815"/>
                  </a:ext>
                </a:extLst>
              </a:tr>
              <a:tr h="184981">
                <a:tc>
                  <a:txBody>
                    <a:bodyPr/>
                    <a:lstStyle/>
                    <a:p>
                      <a:pPr algn="l" fontAlgn="t"/>
                      <a:r>
                        <a:rPr lang="en-US" sz="500" u="none" strike="noStrike">
                          <a:effectLst/>
                        </a:rPr>
                        <a:t>County</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Palermo/South Oroville SRTS Project, Phase 3</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350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350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319833499"/>
                  </a:ext>
                </a:extLst>
              </a:tr>
              <a:tr h="184981">
                <a:tc>
                  <a:txBody>
                    <a:bodyPr/>
                    <a:lstStyle/>
                    <a:p>
                      <a:pPr algn="l" fontAlgn="t"/>
                      <a:r>
                        <a:rPr lang="en-US" sz="500" u="none" strike="noStrike">
                          <a:effectLst/>
                        </a:rPr>
                        <a:t>BCAG</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FTA Sec. 5307 Program - B - Line</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2,325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2,325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4,649</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1113108867"/>
                  </a:ext>
                </a:extLst>
              </a:tr>
              <a:tr h="92490">
                <a:tc>
                  <a:txBody>
                    <a:bodyPr/>
                    <a:lstStyle/>
                    <a:p>
                      <a:pPr algn="l" fontAlgn="t"/>
                      <a:r>
                        <a:rPr lang="en-US" sz="500" u="none" strike="noStrike">
                          <a:effectLst/>
                        </a:rPr>
                        <a:t>BCAG</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FTA Sec 5311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949</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697</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1,646</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348790506"/>
                  </a:ext>
                </a:extLst>
              </a:tr>
              <a:tr h="92490">
                <a:tc>
                  <a:txBody>
                    <a:bodyPr/>
                    <a:lstStyle/>
                    <a:p>
                      <a:pPr algn="l" fontAlgn="t"/>
                      <a:r>
                        <a:rPr lang="en-US" sz="500" u="none" strike="noStrike">
                          <a:effectLst/>
                        </a:rPr>
                        <a:t>BCAG</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FTA Section 5339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1,207</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1,207</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096067019"/>
                  </a:ext>
                </a:extLst>
              </a:tr>
              <a:tr h="184981">
                <a:tc>
                  <a:txBody>
                    <a:bodyPr/>
                    <a:lstStyle/>
                    <a:p>
                      <a:pPr algn="l" fontAlgn="t"/>
                      <a:r>
                        <a:rPr lang="en-US" sz="500" u="none" strike="noStrike">
                          <a:effectLst/>
                        </a:rPr>
                        <a:t>BCAG</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nn-NO" sz="500" u="none" strike="noStrike">
                          <a:effectLst/>
                        </a:rPr>
                        <a:t>FTA 5311f - Butte Regional Transt</a:t>
                      </a:r>
                      <a:endParaRPr lang="nn-NO"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321</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300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621</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42369142"/>
                  </a:ext>
                </a:extLst>
              </a:tr>
              <a:tr h="277475">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Grouped Projects for Safety Improvements - SHOPP Collision Reduction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23,519</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23,519</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998615568"/>
                  </a:ext>
                </a:extLst>
              </a:tr>
              <a:tr h="184981">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SR70 Passing Lanes (Segment 1)</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3,700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3,700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26,830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34,230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658069736"/>
                  </a:ext>
                </a:extLst>
              </a:tr>
              <a:tr h="184981">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SR 70 Passing Lanes (Segment 3)</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2,300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2,300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8,718</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13,318</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3588767344"/>
                  </a:ext>
                </a:extLst>
              </a:tr>
              <a:tr h="369965">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Grouped Projects for Bridge Rehabilitation and Reconstruction - SHOPP Bridge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20,306</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20,306</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405147967"/>
                  </a:ext>
                </a:extLst>
              </a:tr>
              <a:tr h="277475">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Grouped Projects for Safety Improvements - SHOPP Mobility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1,218</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1,218</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3918040938"/>
                  </a:ext>
                </a:extLst>
              </a:tr>
              <a:tr h="277475">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Grouped Projects for Emergency Repair - SHOPP Emergency Response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30,732</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30,732</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280838657"/>
                  </a:ext>
                </a:extLst>
              </a:tr>
              <a:tr h="277475">
                <a:tc>
                  <a:txBody>
                    <a:bodyPr/>
                    <a:lstStyle/>
                    <a:p>
                      <a:pPr algn="l" fontAlgn="t"/>
                      <a:r>
                        <a:rPr lang="en-US" sz="500" u="none" strike="noStrike">
                          <a:effectLst/>
                        </a:rPr>
                        <a:t>Caltrans</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Grouped Projects for Pavement resurfacing and/or rehabilitation - SHOPP Roadway Preservation</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3,665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3,665</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1533681231"/>
                  </a:ext>
                </a:extLst>
              </a:tr>
              <a:tr h="277475">
                <a:tc>
                  <a:txBody>
                    <a:bodyPr/>
                    <a:lstStyle/>
                    <a:p>
                      <a:pPr algn="l" fontAlgn="t"/>
                      <a:r>
                        <a:rPr lang="en-US" sz="500" u="none" strike="noStrike">
                          <a:effectLst/>
                        </a:rPr>
                        <a:t>Chico</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Esplanade Corridor Safety and Accessibility Improvement Project</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70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1,005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1,075</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897692294"/>
                  </a:ext>
                </a:extLst>
              </a:tr>
              <a:tr h="277475">
                <a:tc>
                  <a:txBody>
                    <a:bodyPr/>
                    <a:lstStyle/>
                    <a:p>
                      <a:pPr algn="l" fontAlgn="t"/>
                      <a:r>
                        <a:rPr lang="en-US" sz="500" u="none" strike="noStrike">
                          <a:effectLst/>
                        </a:rPr>
                        <a:t>Gridley</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Central Gridley Pedestrian Connectivity and Equal Access Project</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1,335</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160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1,495</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704534905"/>
                  </a:ext>
                </a:extLst>
              </a:tr>
              <a:tr h="184981">
                <a:tc>
                  <a:txBody>
                    <a:bodyPr/>
                    <a:lstStyle/>
                    <a:p>
                      <a:pPr algn="l" fontAlgn="t"/>
                      <a:r>
                        <a:rPr lang="en-US" sz="500" u="none" strike="noStrike">
                          <a:effectLst/>
                        </a:rPr>
                        <a:t>Gridley</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pt-BR" sz="500" u="none" strike="noStrike">
                          <a:effectLst/>
                        </a:rPr>
                        <a:t>Gridley Bike &amp; Pedestrian SR 99 Corridor Facility Project</a:t>
                      </a:r>
                      <a:endParaRPr lang="pt-BR"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160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160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858139166"/>
                  </a:ext>
                </a:extLst>
              </a:tr>
              <a:tr h="92490">
                <a:tc>
                  <a:txBody>
                    <a:bodyPr/>
                    <a:lstStyle/>
                    <a:p>
                      <a:pPr algn="l" fontAlgn="t"/>
                      <a:r>
                        <a:rPr lang="en-US" sz="500" u="none" strike="noStrike">
                          <a:effectLst/>
                        </a:rPr>
                        <a:t>Paradise</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Pentz Road Trailway Phase II</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700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700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1875256145"/>
                  </a:ext>
                </a:extLst>
              </a:tr>
              <a:tr h="92490">
                <a:tc>
                  <a:txBody>
                    <a:bodyPr/>
                    <a:lstStyle/>
                    <a:p>
                      <a:pPr algn="l" fontAlgn="t"/>
                      <a:r>
                        <a:rPr lang="en-US" sz="500" u="none" strike="noStrike">
                          <a:effectLst/>
                        </a:rPr>
                        <a:t>Paradise</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Paradise ATP Gateway Project</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550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550</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1683083151"/>
                  </a:ext>
                </a:extLst>
              </a:tr>
              <a:tr h="277475">
                <a:tc>
                  <a:txBody>
                    <a:bodyPr/>
                    <a:lstStyle/>
                    <a:p>
                      <a:pPr algn="l" fontAlgn="t"/>
                      <a:r>
                        <a:rPr lang="en-US" sz="500" u="none" strike="noStrike">
                          <a:effectLst/>
                        </a:rPr>
                        <a:t>Various </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Grouped Projects for Bridge Rehabilitation and Reconstruction - HBP Program</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10,584</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14,062</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24,646</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1787233035"/>
                  </a:ext>
                </a:extLst>
              </a:tr>
              <a:tr h="281677">
                <a:tc>
                  <a:txBody>
                    <a:bodyPr/>
                    <a:lstStyle/>
                    <a:p>
                      <a:pPr algn="l" fontAlgn="t"/>
                      <a:r>
                        <a:rPr lang="en-US" sz="500" u="none" strike="noStrike">
                          <a:effectLst/>
                        </a:rPr>
                        <a:t>Various </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l" fontAlgn="t"/>
                      <a:r>
                        <a:rPr lang="en-US" sz="500" u="none" strike="noStrike">
                          <a:effectLst/>
                        </a:rPr>
                        <a:t>FTA 5310 Enhancement Program Group Listing - Non Infrastructure</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609</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0"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609</a:t>
                      </a:r>
                      <a:endParaRPr lang="en-US" sz="500" b="1" i="0" u="none" strike="noStrike">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2478624236"/>
                  </a:ext>
                </a:extLst>
              </a:tr>
              <a:tr h="89338">
                <a:tc gridSpan="2">
                  <a:txBody>
                    <a:bodyPr/>
                    <a:lstStyle/>
                    <a:p>
                      <a:pPr algn="ctr" fontAlgn="t"/>
                      <a:r>
                        <a:rPr lang="en-US" sz="500" u="none" strike="noStrike">
                          <a:effectLst/>
                        </a:rPr>
                        <a:t>Totals</a:t>
                      </a:r>
                      <a:endParaRPr lang="en-US" sz="500" b="1" i="0" u="none" strike="noStrike">
                        <a:solidFill>
                          <a:srgbClr val="000000"/>
                        </a:solidFill>
                        <a:effectLst/>
                        <a:latin typeface="ARIAL" panose="020B0604020202020204" pitchFamily="34" charset="0"/>
                      </a:endParaRPr>
                    </a:p>
                  </a:txBody>
                  <a:tcPr marL="3895" marR="3895" marT="3895" marB="0"/>
                </a:tc>
                <a:tc hMerge="1">
                  <a:txBody>
                    <a:bodyPr/>
                    <a:lstStyle/>
                    <a:p>
                      <a:endParaRPr lang="en-US"/>
                    </a:p>
                  </a:txBody>
                  <a:tcPr/>
                </a:tc>
                <a:tc>
                  <a:txBody>
                    <a:bodyPr/>
                    <a:lstStyle/>
                    <a:p>
                      <a:pPr algn="r" fontAlgn="t"/>
                      <a:r>
                        <a:rPr lang="en-US" sz="500" u="none" strike="noStrike">
                          <a:effectLst/>
                        </a:rPr>
                        <a:t>16,949</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6,000</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6,000</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114,988</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5,138</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2,070</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14,127</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0</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a:effectLst/>
                        </a:rPr>
                        <a:t>1,005</a:t>
                      </a:r>
                      <a:endParaRPr lang="en-US" sz="500" b="1" i="0" u="none" strike="noStrike">
                        <a:solidFill>
                          <a:srgbClr val="000000"/>
                        </a:solidFill>
                        <a:effectLst/>
                        <a:latin typeface="ARIAL" panose="020B0604020202020204" pitchFamily="34" charset="0"/>
                      </a:endParaRPr>
                    </a:p>
                  </a:txBody>
                  <a:tcPr marL="3895" marR="3895" marT="3895" marB="0"/>
                </a:tc>
                <a:tc>
                  <a:txBody>
                    <a:bodyPr/>
                    <a:lstStyle/>
                    <a:p>
                      <a:pPr algn="r" fontAlgn="t"/>
                      <a:r>
                        <a:rPr lang="en-US" sz="500" u="none" strike="noStrike" dirty="0">
                          <a:effectLst/>
                        </a:rPr>
                        <a:t>166,276</a:t>
                      </a:r>
                      <a:endParaRPr lang="en-US" sz="500" b="1" i="0" u="none" strike="noStrike" dirty="0">
                        <a:solidFill>
                          <a:srgbClr val="000000"/>
                        </a:solidFill>
                        <a:effectLst/>
                        <a:latin typeface="ARIAL" panose="020B0604020202020204" pitchFamily="34" charset="0"/>
                      </a:endParaRPr>
                    </a:p>
                  </a:txBody>
                  <a:tcPr marL="3895" marR="3895" marT="3895" marB="0"/>
                </a:tc>
                <a:extLst>
                  <a:ext uri="{0D108BD9-81ED-4DB2-BD59-A6C34878D82A}">
                    <a16:rowId xmlns:a16="http://schemas.microsoft.com/office/drawing/2014/main" val="3217706609"/>
                  </a:ext>
                </a:extLst>
              </a:tr>
            </a:tbl>
          </a:graphicData>
        </a:graphic>
      </p:graphicFrame>
    </p:spTree>
  </p:cSld>
  <p:clrMapOvr>
    <a:masterClrMapping/>
  </p:clrMapOvr>
</p:sld>
</file>

<file path=ppt/theme/theme1.xml><?xml version="1.0" encoding="utf-8"?>
<a:theme xmlns:a="http://schemas.openxmlformats.org/drawingml/2006/main" name="TP030000908">
  <a:themeElements>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333300"/>
        </a:dk1>
        <a:lt1>
          <a:srgbClr val="FFFFFF"/>
        </a:lt1>
        <a:dk2>
          <a:srgbClr val="000000"/>
        </a:dk2>
        <a:lt2>
          <a:srgbClr val="969696"/>
        </a:lt2>
        <a:accent1>
          <a:srgbClr val="E5D58A"/>
        </a:accent1>
        <a:accent2>
          <a:srgbClr val="CCCC00"/>
        </a:accent2>
        <a:accent3>
          <a:srgbClr val="FFFFFF"/>
        </a:accent3>
        <a:accent4>
          <a:srgbClr val="2A2A00"/>
        </a:accent4>
        <a:accent5>
          <a:srgbClr val="F0E7C4"/>
        </a:accent5>
        <a:accent6>
          <a:srgbClr val="B9B900"/>
        </a:accent6>
        <a:hlink>
          <a:srgbClr val="999933"/>
        </a:hlink>
        <a:folHlink>
          <a:srgbClr val="666633"/>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8EA1C0"/>
        </a:lt1>
        <a:dk2>
          <a:srgbClr val="FFFFFF"/>
        </a:dk2>
        <a:lt2>
          <a:srgbClr val="5F5F5F"/>
        </a:lt2>
        <a:accent1>
          <a:srgbClr val="B6CDDE"/>
        </a:accent1>
        <a:accent2>
          <a:srgbClr val="8A7CA2"/>
        </a:accent2>
        <a:accent3>
          <a:srgbClr val="C6CDDC"/>
        </a:accent3>
        <a:accent4>
          <a:srgbClr val="000000"/>
        </a:accent4>
        <a:accent5>
          <a:srgbClr val="D7E3EC"/>
        </a:accent5>
        <a:accent6>
          <a:srgbClr val="7D7092"/>
        </a:accent6>
        <a:hlink>
          <a:srgbClr val="336699"/>
        </a:hlink>
        <a:folHlink>
          <a:srgbClr val="009999"/>
        </a:folHlink>
      </a:clrScheme>
      <a:clrMap bg1="lt1" tx1="dk1" bg2="lt2" tx2="dk2" accent1="accent1" accent2="accent2" accent3="accent3" accent4="accent4" accent5="accent5" accent6="accent6" hlink="hlink" folHlink="folHlink"/>
    </a:extraClrScheme>
    <a:extraClrScheme>
      <a:clrScheme name="Default Design 3">
        <a:dk1>
          <a:srgbClr val="333300"/>
        </a:dk1>
        <a:lt1>
          <a:srgbClr val="FFFFFF"/>
        </a:lt1>
        <a:dk2>
          <a:srgbClr val="000000"/>
        </a:dk2>
        <a:lt2>
          <a:srgbClr val="969696"/>
        </a:lt2>
        <a:accent1>
          <a:srgbClr val="EAEAEA"/>
        </a:accent1>
        <a:accent2>
          <a:srgbClr val="969696"/>
        </a:accent2>
        <a:accent3>
          <a:srgbClr val="FFFFFF"/>
        </a:accent3>
        <a:accent4>
          <a:srgbClr val="2A2A00"/>
        </a:accent4>
        <a:accent5>
          <a:srgbClr val="F3F3F3"/>
        </a:accent5>
        <a:accent6>
          <a:srgbClr val="878787"/>
        </a:accent6>
        <a:hlink>
          <a:srgbClr val="5F5F5F"/>
        </a:hlink>
        <a:folHlink>
          <a:srgbClr val="CBCBC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p:properties xmlns:p="http://schemas.microsoft.com/office/2006/metadata/properties" xmlns:xsi="http://www.w3.org/2001/XMLSchema-instance" xmlns:pc="http://schemas.microsoft.com/office/infopath/2007/PartnerControl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AC4BA4A-F07C-42E2-A366-BC4486AF6717}">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EA75C357-44B5-4A8E-9042-419BBE63B19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7EA4C69-3A54-4C36-B426-D39BDF69C4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2306</TotalTime>
  <Words>4993</Words>
  <Application>Microsoft Office PowerPoint</Application>
  <PresentationFormat>Widescreen</PresentationFormat>
  <Paragraphs>1480</Paragraphs>
  <Slides>38</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6" baseType="lpstr">
      <vt:lpstr>Arial</vt:lpstr>
      <vt:lpstr>Arial</vt:lpstr>
      <vt:lpstr>Arial Narrow</vt:lpstr>
      <vt:lpstr>Times New Roman</vt:lpstr>
      <vt:lpstr>Verdana</vt:lpstr>
      <vt:lpstr>Wingdings</vt:lpstr>
      <vt:lpstr>TP030000908</vt:lpstr>
      <vt:lpstr>Worksheet</vt:lpstr>
      <vt:lpstr>2020 Regional Transportation Plan / Sustainable Communities Strategy  for Butte County</vt:lpstr>
      <vt:lpstr>Workshop Procedures</vt:lpstr>
      <vt:lpstr>Purpose of Public Workshop</vt:lpstr>
      <vt:lpstr>What is BCAG?</vt:lpstr>
      <vt:lpstr>Purpose of the Regional Transportation Plan</vt:lpstr>
      <vt:lpstr>Camp Fire Impacts to Region</vt:lpstr>
      <vt:lpstr>Regional Priorities – STIP</vt:lpstr>
      <vt:lpstr>Currently Funded Projects Short-Term 2019 FTIP Projects</vt:lpstr>
      <vt:lpstr>Currently Funded Projects -Continued</vt:lpstr>
      <vt:lpstr>Currently Funded Projects - Continued</vt:lpstr>
      <vt:lpstr>Currently Funded Projects - Continued</vt:lpstr>
      <vt:lpstr>FTIP Summary – 4 Year Period</vt:lpstr>
      <vt:lpstr> </vt:lpstr>
      <vt:lpstr>Transit - Continued</vt:lpstr>
      <vt:lpstr>Transit - Continued</vt:lpstr>
      <vt:lpstr>Transit – Chico Routes</vt:lpstr>
      <vt:lpstr>Transit – Paradise/Magalia Routes</vt:lpstr>
      <vt:lpstr>Transit –Gridley/Biggs</vt:lpstr>
      <vt:lpstr>Transit – Oroville Routes</vt:lpstr>
      <vt:lpstr>Non-Motorized Transportation </vt:lpstr>
      <vt:lpstr>Non-Motorized Transportation (Bicycle)</vt:lpstr>
      <vt:lpstr>Financial Element</vt:lpstr>
      <vt:lpstr>Sustainable Communities Strategy (SCS)- What is it?</vt:lpstr>
      <vt:lpstr>SCS – Goals</vt:lpstr>
      <vt:lpstr>SCS – Components</vt:lpstr>
      <vt:lpstr>SCS – Strategies</vt:lpstr>
      <vt:lpstr>2012 SCS</vt:lpstr>
      <vt:lpstr>2020 SCS</vt:lpstr>
      <vt:lpstr>2020 RTP/SCS Preliminary Draft Land Use Scenario</vt:lpstr>
      <vt:lpstr>Land Use Allocation</vt:lpstr>
      <vt:lpstr>Land Use cont.</vt:lpstr>
      <vt:lpstr>2020 RTP/SCS Preliminary Draft Transportation Scenario</vt:lpstr>
      <vt:lpstr>Local Government Coordination</vt:lpstr>
      <vt:lpstr>CEQA Benefits</vt:lpstr>
      <vt:lpstr>Public Involvement</vt:lpstr>
      <vt:lpstr>RTP/SCS Process Timeline</vt:lpstr>
      <vt:lpstr>Next Steps</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Regional Transportation Plan / Sustainable Communities Strategy for Butte County</dc:title>
  <dc:creator>Brian Lasagna</dc:creator>
  <cp:lastModifiedBy>Ivan Garcia</cp:lastModifiedBy>
  <cp:revision>50</cp:revision>
  <cp:lastPrinted>2020-08-19T22:31:57Z</cp:lastPrinted>
  <dcterms:created xsi:type="dcterms:W3CDTF">2020-07-21T23:48:26Z</dcterms:created>
  <dcterms:modified xsi:type="dcterms:W3CDTF">2020-08-20T22:14:32Z</dcterms:modified>
</cp:coreProperties>
</file>